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Layouts/slideLayout8.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14.xml.rels" ContentType="application/vnd.openxmlformats-package.relationships+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1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10.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s/slide1.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Override PartName="/ppt/_rels/presentation.xml.rels" ContentType="application/vnd.openxmlformats-package.relationships+xml"/>
  <Override PartName="/ppt/media/image1.png" ContentType="image/png"/>
  <Override PartName="/ppt/media/image2.png" ContentType="image/png"/>
  <Override PartName="/ppt/media/image52.png" ContentType="image/png"/>
  <Override PartName="/ppt/media/image37.png" ContentType="image/png"/>
  <Override PartName="/ppt/media/image3.png" ContentType="image/png"/>
  <Override PartName="/ppt/media/image30.jpeg" ContentType="image/jpeg"/>
  <Override PartName="/ppt/media/image53.png" ContentType="image/png"/>
  <Override PartName="/ppt/media/image38.png" ContentType="image/png"/>
  <Override PartName="/ppt/media/image54.png" ContentType="image/png"/>
  <Override PartName="/ppt/media/image4.png" ContentType="image/png"/>
  <Override PartName="/ppt/media/image39.png" ContentType="image/png"/>
  <Override PartName="/ppt/media/image6.png" ContentType="image/png"/>
  <Override PartName="/ppt/media/image11.png" ContentType="image/png"/>
  <Override PartName="/ppt/media/image32.tif" ContentType="image/tiff"/>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0.png" ContentType="image/png"/>
  <Override PartName="/ppt/media/image12.png" ContentType="image/png"/>
  <Override PartName="/ppt/media/image13.png" ContentType="image/png"/>
  <Override PartName="/ppt/media/image14.png" ContentType="image/png"/>
  <Override PartName="/ppt/media/image15.tif" ContentType="image/tiff"/>
  <Override PartName="/ppt/media/image31.jpeg" ContentType="image/jpeg"/>
  <Override PartName="/ppt/media/image47.png" ContentType="image/png"/>
  <Override PartName="/ppt/media/image16.png" ContentType="image/png"/>
  <Override PartName="/ppt/media/image17.png" ContentType="image/png"/>
  <Override PartName="/ppt/media/image18.png" ContentType="image/png"/>
  <Override PartName="/ppt/media/image19.tif" ContentType="image/tiff"/>
  <Override PartName="/ppt/media/image55.png" ContentType="image/png"/>
  <Override PartName="/ppt/media/image5.png" ContentType="image/png"/>
  <Override PartName="/ppt/media/image20.png" ContentType="image/png"/>
  <Override PartName="/ppt/media/image33.png" ContentType="image/png"/>
  <Override PartName="/ppt/media/image34.png" ContentType="image/png"/>
  <Override PartName="/ppt/media/image35.png" ContentType="image/png"/>
  <Override PartName="/ppt/media/image25.png" ContentType="image/png"/>
  <Override PartName="/ppt/media/image40.png" ContentType="image/png"/>
  <Override PartName="/ppt/media/image28.png" ContentType="image/png"/>
  <Override PartName="/ppt/media/image43.png" ContentType="image/png"/>
  <Override PartName="/ppt/media/image29.png" ContentType="image/png"/>
  <Override PartName="/ppt/media/image44.png" ContentType="image/png"/>
  <Override PartName="/ppt/media/image50.jpeg" ContentType="image/jpeg"/>
  <Override PartName="/ppt/media/image45.png" ContentType="image/png"/>
  <Override PartName="/ppt/media/image46.png" ContentType="image/png"/>
  <Override PartName="/ppt/media/image49.png" ContentType="image/png"/>
  <Override PartName="/ppt/media/image27.png" ContentType="image/png"/>
  <Override PartName="/ppt/media/image42.png" ContentType="image/png"/>
  <Override PartName="/ppt/media/image21.jpeg" ContentType="image/jpeg"/>
  <Override PartName="/ppt/media/image48.png" ContentType="image/png"/>
  <Override PartName="/ppt/media/image26.png" ContentType="image/png"/>
  <Override PartName="/ppt/media/image41.png" ContentType="image/png"/>
  <Override PartName="/ppt/media/image36.tif" ContentType="image/tiff"/>
  <Override PartName="/ppt/media/image51.tif" ContentType="image/tiff"/>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p>
            <a:fld id="{3DEA6BBB-AF1A-498C-849A-475C0361602C}" type="slidenum">
              <a:t>&lt;#&gt;</a:t>
            </a:fld>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25"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26"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 name="PlaceHolder 4"/>
          <p:cNvSpPr>
            <a:spLocks noGrp="1"/>
          </p:cNvSpPr>
          <p:nvPr>
            <p:ph type="sldNum" idx="1"/>
          </p:nvPr>
        </p:nvSpPr>
        <p:spPr/>
        <p:txBody>
          <a:bodyPr/>
          <a:p>
            <a:fld id="{C641F078-B5A3-464A-9D10-0319818F9533}" type="slidenum">
              <a:t>&lt;#&gt;</a:t>
            </a:fld>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2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2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 name="PlaceHolder 6"/>
          <p:cNvSpPr>
            <a:spLocks noGrp="1"/>
          </p:cNvSpPr>
          <p:nvPr>
            <p:ph type="sldNum" idx="1"/>
          </p:nvPr>
        </p:nvSpPr>
        <p:spPr/>
        <p:txBody>
          <a:bodyPr/>
          <a:p>
            <a:fld id="{C7F0300B-F5DC-41B8-9A43-DC033FA51A70}" type="slidenum">
              <a:t>&lt;#&gt;</a:t>
            </a:fld>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33"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4"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5"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6"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7"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38"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9" name="PlaceHolder 8"/>
          <p:cNvSpPr>
            <a:spLocks noGrp="1"/>
          </p:cNvSpPr>
          <p:nvPr>
            <p:ph type="sldNum" idx="1"/>
          </p:nvPr>
        </p:nvSpPr>
        <p:spPr/>
        <p:txBody>
          <a:bodyPr/>
          <a:p>
            <a:fld id="{36193D0B-5868-46B3-AECA-0C34D63419DD}" type="slidenum">
              <a:t>&lt;#&gt;</a:t>
            </a:fld>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p>
            <a:fld id="{5F443793-7527-46CE-A638-C3B9ABC37BAB}" type="slidenum">
              <a:t>&lt;#&gt;</a:t>
            </a:fld>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4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nl-NL" sz="3200" spc="-1" strike="noStrike">
              <a:solidFill>
                <a:srgbClr val="000000"/>
              </a:solidFill>
              <a:latin typeface="Arial"/>
            </a:endParaRPr>
          </a:p>
        </p:txBody>
      </p:sp>
      <p:sp>
        <p:nvSpPr>
          <p:cNvPr id="4" name="PlaceHolder 3"/>
          <p:cNvSpPr>
            <a:spLocks noGrp="1"/>
          </p:cNvSpPr>
          <p:nvPr>
            <p:ph type="sldNum" idx="2"/>
          </p:nvPr>
        </p:nvSpPr>
        <p:spPr/>
        <p:txBody>
          <a:bodyPr/>
          <a:p>
            <a:fld id="{F098D8A5-6180-4338-8BEE-7877349E7F33}" type="slidenum">
              <a:t>&lt;#&gt;</a:t>
            </a:fld>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4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4" name="PlaceHolder 3"/>
          <p:cNvSpPr>
            <a:spLocks noGrp="1"/>
          </p:cNvSpPr>
          <p:nvPr>
            <p:ph type="sldNum" idx="2"/>
          </p:nvPr>
        </p:nvSpPr>
        <p:spPr/>
        <p:txBody>
          <a:bodyPr/>
          <a:p>
            <a:fld id="{28B050A3-2000-4251-8D26-E5BD047C4046}" type="slidenum">
              <a:t>&lt;#&gt;</a:t>
            </a:fld>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4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4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 name="PlaceHolder 4"/>
          <p:cNvSpPr>
            <a:spLocks noGrp="1"/>
          </p:cNvSpPr>
          <p:nvPr>
            <p:ph type="sldNum" idx="2"/>
          </p:nvPr>
        </p:nvSpPr>
        <p:spPr/>
        <p:txBody>
          <a:bodyPr/>
          <a:p>
            <a:fld id="{B630A7D9-F694-4537-9F58-0F03445B95FD}" type="slidenum">
              <a:t>&lt;#&gt;</a:t>
            </a:fld>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3" name="PlaceHolder 2"/>
          <p:cNvSpPr>
            <a:spLocks noGrp="1"/>
          </p:cNvSpPr>
          <p:nvPr>
            <p:ph type="sldNum" idx="2"/>
          </p:nvPr>
        </p:nvSpPr>
        <p:spPr/>
        <p:txBody>
          <a:bodyPr/>
          <a:p>
            <a:fld id="{DC220595-939A-47B7-928D-C18241930761}" type="slidenum">
              <a:t>&lt;#&gt;</a:t>
            </a:fld>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nl-NL" sz="3200" spc="-1" strike="noStrike">
              <a:solidFill>
                <a:srgbClr val="000000"/>
              </a:solidFill>
              <a:latin typeface="Arial"/>
            </a:endParaRPr>
          </a:p>
        </p:txBody>
      </p:sp>
      <p:sp>
        <p:nvSpPr>
          <p:cNvPr id="3" name="PlaceHolder 2"/>
          <p:cNvSpPr>
            <a:spLocks noGrp="1"/>
          </p:cNvSpPr>
          <p:nvPr>
            <p:ph type="sldNum" idx="2"/>
          </p:nvPr>
        </p:nvSpPr>
        <p:spPr/>
        <p:txBody>
          <a:bodyPr/>
          <a:p>
            <a:fld id="{A65A44B4-790D-48F3-AF29-7C8FF1E230B7}" type="slidenum">
              <a:t>&lt;#&gt;</a:t>
            </a:fld>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5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sldNum" idx="2"/>
          </p:nvPr>
        </p:nvSpPr>
        <p:spPr/>
        <p:txBody>
          <a:bodyPr/>
          <a:p>
            <a:fld id="{8636D029-0202-40CD-8AF0-3FAFB5039E31}" type="slidenum">
              <a:t>&lt;#&gt;</a:t>
            </a:fld>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nl-NL" sz="3200" spc="-1" strike="noStrike">
              <a:solidFill>
                <a:srgbClr val="000000"/>
              </a:solidFill>
              <a:latin typeface="Arial"/>
            </a:endParaRPr>
          </a:p>
        </p:txBody>
      </p:sp>
      <p:sp>
        <p:nvSpPr>
          <p:cNvPr id="4" name="PlaceHolder 3"/>
          <p:cNvSpPr>
            <a:spLocks noGrp="1"/>
          </p:cNvSpPr>
          <p:nvPr>
            <p:ph type="sldNum" idx="1"/>
          </p:nvPr>
        </p:nvSpPr>
        <p:spPr/>
        <p:txBody>
          <a:bodyPr/>
          <a:p>
            <a:fld id="{FCBE8C49-7D0E-46CE-9EAC-85851E6B80F5}" type="slidenum">
              <a:t>&lt;#&gt;</a:t>
            </a:fld>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5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sldNum" idx="2"/>
          </p:nvPr>
        </p:nvSpPr>
        <p:spPr/>
        <p:txBody>
          <a:bodyPr/>
          <a:p>
            <a:fld id="{2F528A9C-BBB2-40AB-8C9E-6E81613A9EB8}" type="slidenum">
              <a:t>&lt;#&gt;</a:t>
            </a:fld>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sldNum" idx="2"/>
          </p:nvPr>
        </p:nvSpPr>
        <p:spPr/>
        <p:txBody>
          <a:bodyPr/>
          <a:p>
            <a:fld id="{B96D0EED-D5D7-430D-89BC-42AD6A17D25D}" type="slidenum">
              <a:t>&lt;#&gt;</a:t>
            </a:fld>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6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 name="PlaceHolder 4"/>
          <p:cNvSpPr>
            <a:spLocks noGrp="1"/>
          </p:cNvSpPr>
          <p:nvPr>
            <p:ph type="sldNum" idx="2"/>
          </p:nvPr>
        </p:nvSpPr>
        <p:spPr/>
        <p:txBody>
          <a:bodyPr/>
          <a:p>
            <a:fld id="{598891C8-8FD6-4257-A3DA-EA4488DACAAE}" type="slidenum">
              <a:t>&lt;#&gt;</a:t>
            </a:fld>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 name="PlaceHolder 6"/>
          <p:cNvSpPr>
            <a:spLocks noGrp="1"/>
          </p:cNvSpPr>
          <p:nvPr>
            <p:ph type="sldNum" idx="2"/>
          </p:nvPr>
        </p:nvSpPr>
        <p:spPr/>
        <p:txBody>
          <a:bodyPr/>
          <a:p>
            <a:fld id="{FA471C04-54B8-4543-95EC-63DF9956CFC3}" type="slidenum">
              <a:t>&lt;#&gt;</a:t>
            </a:fld>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7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7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9" name="PlaceHolder 8"/>
          <p:cNvSpPr>
            <a:spLocks noGrp="1"/>
          </p:cNvSpPr>
          <p:nvPr>
            <p:ph type="sldNum" idx="2"/>
          </p:nvPr>
        </p:nvSpPr>
        <p:spPr/>
        <p:txBody>
          <a:bodyPr/>
          <a:p>
            <a:fld id="{45587E1E-2834-4473-9566-8A9732DE1129}" type="slidenum">
              <a:t>&lt;#&gt;</a:t>
            </a:fld>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4" name="PlaceHolder 3"/>
          <p:cNvSpPr>
            <a:spLocks noGrp="1"/>
          </p:cNvSpPr>
          <p:nvPr>
            <p:ph type="sldNum" idx="1"/>
          </p:nvPr>
        </p:nvSpPr>
        <p:spPr/>
        <p:txBody>
          <a:bodyPr/>
          <a:p>
            <a:fld id="{3BAB0CC5-C732-4B35-8415-B71CC5FC06AB}" type="slidenum">
              <a:t>&lt;#&gt;</a:t>
            </a:fld>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5" name="PlaceHolder 4"/>
          <p:cNvSpPr>
            <a:spLocks noGrp="1"/>
          </p:cNvSpPr>
          <p:nvPr>
            <p:ph type="sldNum" idx="1"/>
          </p:nvPr>
        </p:nvSpPr>
        <p:spPr/>
        <p:txBody>
          <a:bodyPr/>
          <a:p>
            <a:fld id="{2788E5B7-66DF-4E03-A73F-E72014BE13DE}" type="slidenum">
              <a:t>&lt;#&gt;</a:t>
            </a:fld>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3" name="PlaceHolder 2"/>
          <p:cNvSpPr>
            <a:spLocks noGrp="1"/>
          </p:cNvSpPr>
          <p:nvPr>
            <p:ph type="sldNum" idx="1"/>
          </p:nvPr>
        </p:nvSpPr>
        <p:spPr/>
        <p:txBody>
          <a:bodyPr/>
          <a:p>
            <a:fld id="{CAC1C3F9-AE46-46C6-A340-52775659D503}" type="slidenum">
              <a:t>&lt;#&gt;</a:t>
            </a:fld>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nl-NL" sz="3200" spc="-1" strike="noStrike">
              <a:solidFill>
                <a:srgbClr val="000000"/>
              </a:solidFill>
              <a:latin typeface="Arial"/>
            </a:endParaRPr>
          </a:p>
        </p:txBody>
      </p:sp>
      <p:sp>
        <p:nvSpPr>
          <p:cNvPr id="3" name="PlaceHolder 2"/>
          <p:cNvSpPr>
            <a:spLocks noGrp="1"/>
          </p:cNvSpPr>
          <p:nvPr>
            <p:ph type="sldNum" idx="1"/>
          </p:nvPr>
        </p:nvSpPr>
        <p:spPr/>
        <p:txBody>
          <a:bodyPr/>
          <a:p>
            <a:fld id="{726562B6-C992-4642-B7E1-325954A148B0}" type="slidenum">
              <a:t>&lt;#&gt;</a:t>
            </a:fld>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1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sldNum" idx="1"/>
          </p:nvPr>
        </p:nvSpPr>
        <p:spPr/>
        <p:txBody>
          <a:bodyPr/>
          <a:p>
            <a:fld id="{D11082D7-2CA2-4744-82CA-1385E105FC3F}" type="slidenum">
              <a:t>&lt;#&gt;</a:t>
            </a:fld>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1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1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sldNum" idx="1"/>
          </p:nvPr>
        </p:nvSpPr>
        <p:spPr/>
        <p:txBody>
          <a:bodyPr/>
          <a:p>
            <a:fld id="{1E1A7C27-4080-46D3-B729-94E57E408D98}" type="slidenum">
              <a:t>&lt;#&gt;</a:t>
            </a:fld>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nl-NL" sz="4400" spc="-1" strike="noStrike">
              <a:solidFill>
                <a:srgbClr val="000000"/>
              </a:solidFill>
              <a:latin typeface="Arial"/>
            </a:endParaRPr>
          </a:p>
        </p:txBody>
      </p:sp>
      <p:sp>
        <p:nvSpPr>
          <p:cNvPr id="2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2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nl-NL" sz="3200" spc="-1" strike="noStrike">
              <a:solidFill>
                <a:srgbClr val="000000"/>
              </a:solidFill>
              <a:latin typeface="Arial"/>
            </a:endParaRPr>
          </a:p>
        </p:txBody>
      </p:sp>
      <p:sp>
        <p:nvSpPr>
          <p:cNvPr id="6" name="PlaceHolder 5"/>
          <p:cNvSpPr>
            <a:spLocks noGrp="1"/>
          </p:cNvSpPr>
          <p:nvPr>
            <p:ph type="sldNum" idx="1"/>
          </p:nvPr>
        </p:nvSpPr>
        <p:spPr/>
        <p:txBody>
          <a:bodyPr/>
          <a:p>
            <a:fld id="{9D7B131E-39B3-435C-8794-4728AB0F5918}" type="slidenum">
              <a:t>&lt;#&gt;</a:t>
            </a:fld>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sldNum" idx="1"/>
          </p:nvPr>
        </p:nvSpPr>
        <p:spPr>
          <a:xfrm>
            <a:off x="11095200" y="6414840"/>
            <a:ext cx="255960" cy="245880"/>
          </a:xfrm>
          <a:prstGeom prst="rect">
            <a:avLst/>
          </a:prstGeom>
          <a:noFill/>
          <a:ln w="12600">
            <a:noFill/>
          </a:ln>
        </p:spPr>
        <p:txBody>
          <a:bodyPr lIns="45720" rIns="45720" tIns="45000" bIns="45000" anchor="ctr">
            <a:noAutofit/>
          </a:bodyPr>
          <a:lstStyle>
            <a:lvl1pPr indent="0">
              <a:lnSpc>
                <a:spcPct val="100000"/>
              </a:lnSpc>
              <a:buNone/>
              <a:tabLst>
                <a:tab algn="l" pos="0"/>
              </a:tabLst>
              <a:defRPr b="0" lang="nl-NL" sz="2400" spc="-1" strike="noStrike">
                <a:solidFill>
                  <a:srgbClr val="000000"/>
                </a:solidFill>
                <a:latin typeface="Times New Roman"/>
              </a:defRPr>
            </a:lvl1pPr>
          </a:lstStyle>
          <a:p>
            <a:pPr indent="0">
              <a:lnSpc>
                <a:spcPct val="100000"/>
              </a:lnSpc>
              <a:buNone/>
              <a:tabLst>
                <a:tab algn="l" pos="0"/>
              </a:tabLst>
            </a:pPr>
            <a:fld id="{F3B0AC8F-9208-46B1-8424-7A534E8B9D5B}" type="slidenum">
              <a:rPr b="0" lang="nl-NL" sz="2400" spc="-1" strike="noStrike">
                <a:solidFill>
                  <a:srgbClr val="000000"/>
                </a:solidFill>
                <a:latin typeface="Times New Roman"/>
              </a:rPr>
              <a:t>10</a:t>
            </a:fld>
            <a:endParaRPr b="0" lang="nl-NL" sz="2400" spc="-1" strike="noStrike">
              <a:solidFill>
                <a:srgbClr val="000000"/>
              </a:solidFill>
              <a:latin typeface="Times New Roman"/>
            </a:endParaRPr>
          </a:p>
        </p:txBody>
      </p:sp>
      <p:sp>
        <p:nvSpPr>
          <p:cNvPr id="1" name="PlaceHolder 2"/>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nl-NL" sz="4400" spc="-1" strike="noStrike">
                <a:solidFill>
                  <a:srgbClr val="000000"/>
                </a:solidFill>
                <a:latin typeface="Arial"/>
              </a:rPr>
              <a:t>Click to edit </a:t>
            </a:r>
            <a:r>
              <a:rPr b="0" lang="nl-NL" sz="4400" spc="-1" strike="noStrike">
                <a:solidFill>
                  <a:srgbClr val="000000"/>
                </a:solidFill>
                <a:latin typeface="Arial"/>
              </a:rPr>
              <a:t>the title text </a:t>
            </a:r>
            <a:r>
              <a:rPr b="0" lang="nl-NL" sz="4400" spc="-1" strike="noStrike">
                <a:solidFill>
                  <a:srgbClr val="000000"/>
                </a:solidFill>
                <a:latin typeface="Arial"/>
              </a:rPr>
              <a:t>format</a:t>
            </a:r>
            <a:endParaRPr b="0" lang="nl-NL" sz="4400" spc="-1" strike="noStrike">
              <a:solidFill>
                <a:srgbClr val="000000"/>
              </a:solidFill>
              <a:latin typeface="Arial"/>
            </a:endParaRPr>
          </a:p>
        </p:txBody>
      </p:sp>
      <p:sp>
        <p:nvSpPr>
          <p:cNvPr id="2" name="PlaceHolder 3"/>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nl-NL" sz="3200" spc="-1" strike="noStrike">
                <a:solidFill>
                  <a:srgbClr val="000000"/>
                </a:solidFill>
                <a:latin typeface="Arial"/>
              </a:rPr>
              <a:t>Click to edit the outline text format</a:t>
            </a:r>
            <a:endParaRPr b="0" lang="nl-NL"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nl-NL" sz="2800" spc="-1" strike="noStrike">
                <a:solidFill>
                  <a:srgbClr val="000000"/>
                </a:solidFill>
                <a:latin typeface="Arial"/>
              </a:rPr>
              <a:t>Second Outline Level</a:t>
            </a:r>
            <a:endParaRPr b="0" lang="nl-NL"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nl-NL" sz="2400" spc="-1" strike="noStrike">
                <a:solidFill>
                  <a:srgbClr val="000000"/>
                </a:solidFill>
                <a:latin typeface="Arial"/>
              </a:rPr>
              <a:t>Third Outline Level</a:t>
            </a:r>
            <a:endParaRPr b="0" lang="nl-NL"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nl-NL" sz="2000" spc="-1" strike="noStrike">
                <a:solidFill>
                  <a:srgbClr val="000000"/>
                </a:solidFill>
                <a:latin typeface="Arial"/>
              </a:rPr>
              <a:t>Fourth Outline Level</a:t>
            </a:r>
            <a:endParaRPr b="0" lang="nl-NL"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nl-NL" sz="2000" spc="-1" strike="noStrike">
                <a:solidFill>
                  <a:srgbClr val="000000"/>
                </a:solidFill>
                <a:latin typeface="Arial"/>
              </a:rPr>
              <a:t>Fifth Outline Level</a:t>
            </a:r>
            <a:endParaRPr b="0" lang="nl-N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nl-NL" sz="2000" spc="-1" strike="noStrike">
                <a:solidFill>
                  <a:srgbClr val="000000"/>
                </a:solidFill>
                <a:latin typeface="Arial"/>
              </a:rPr>
              <a:t>Sixth Outline Level</a:t>
            </a:r>
            <a:endParaRPr b="0" lang="nl-N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nl-NL" sz="2000" spc="-1" strike="noStrike">
                <a:solidFill>
                  <a:srgbClr val="000000"/>
                </a:solidFill>
                <a:latin typeface="Arial"/>
              </a:rPr>
              <a:t>Seventh Outline Level</a:t>
            </a:r>
            <a:endParaRPr b="0" lang="nl-N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PlaceHolder 1"/>
          <p:cNvSpPr>
            <a:spLocks noGrp="1"/>
          </p:cNvSpPr>
          <p:nvPr>
            <p:ph type="sldNum" idx="2"/>
          </p:nvPr>
        </p:nvSpPr>
        <p:spPr>
          <a:xfrm>
            <a:off x="11095200" y="6414840"/>
            <a:ext cx="255960" cy="245880"/>
          </a:xfrm>
          <a:prstGeom prst="rect">
            <a:avLst/>
          </a:prstGeom>
          <a:noFill/>
          <a:ln w="12600">
            <a:noFill/>
          </a:ln>
        </p:spPr>
        <p:txBody>
          <a:bodyPr lIns="45720" rIns="45720" tIns="45000" bIns="45000" anchor="ctr">
            <a:noAutofit/>
          </a:bodyPr>
          <a:lstStyle>
            <a:lvl1pPr indent="0">
              <a:lnSpc>
                <a:spcPct val="100000"/>
              </a:lnSpc>
              <a:buNone/>
              <a:tabLst>
                <a:tab algn="l" pos="0"/>
              </a:tabLst>
              <a:defRPr b="0" lang="nl-NL" sz="2400" spc="-1" strike="noStrike">
                <a:solidFill>
                  <a:srgbClr val="000000"/>
                </a:solidFill>
                <a:latin typeface="Times New Roman"/>
              </a:defRPr>
            </a:lvl1pPr>
          </a:lstStyle>
          <a:p>
            <a:pPr indent="0">
              <a:lnSpc>
                <a:spcPct val="100000"/>
              </a:lnSpc>
              <a:buNone/>
              <a:tabLst>
                <a:tab algn="l" pos="0"/>
              </a:tabLst>
            </a:pPr>
            <a:fld id="{4B9BF5D2-B269-43F4-ACC5-A80826EE8CEA}" type="slidenum">
              <a:rPr b="0" lang="nl-NL" sz="2400" spc="-1" strike="noStrike">
                <a:solidFill>
                  <a:srgbClr val="000000"/>
                </a:solidFill>
                <a:latin typeface="Times New Roman"/>
              </a:rPr>
              <a:t>&lt;number&gt;</a:t>
            </a:fld>
            <a:endParaRPr b="0" lang="nl-NL" sz="2400" spc="-1" strike="noStrike">
              <a:solidFill>
                <a:srgbClr val="000000"/>
              </a:solidFill>
              <a:latin typeface="Times New Roman"/>
            </a:endParaRPr>
          </a:p>
        </p:txBody>
      </p:sp>
      <p:sp>
        <p:nvSpPr>
          <p:cNvPr id="40" name="PlaceHolder 2"/>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nl-NL" sz="4400" spc="-1" strike="noStrike">
                <a:solidFill>
                  <a:srgbClr val="000000"/>
                </a:solidFill>
                <a:latin typeface="Arial"/>
              </a:rPr>
              <a:t>Click </a:t>
            </a:r>
            <a:r>
              <a:rPr b="0" lang="nl-NL" sz="4400" spc="-1" strike="noStrike">
                <a:solidFill>
                  <a:srgbClr val="000000"/>
                </a:solidFill>
                <a:latin typeface="Arial"/>
              </a:rPr>
              <a:t>to edit </a:t>
            </a:r>
            <a:r>
              <a:rPr b="0" lang="nl-NL" sz="4400" spc="-1" strike="noStrike">
                <a:solidFill>
                  <a:srgbClr val="000000"/>
                </a:solidFill>
                <a:latin typeface="Arial"/>
              </a:rPr>
              <a:t>the </a:t>
            </a:r>
            <a:r>
              <a:rPr b="0" lang="nl-NL" sz="4400" spc="-1" strike="noStrike">
                <a:solidFill>
                  <a:srgbClr val="000000"/>
                </a:solidFill>
                <a:latin typeface="Arial"/>
              </a:rPr>
              <a:t>title </a:t>
            </a:r>
            <a:r>
              <a:rPr b="0" lang="nl-NL" sz="4400" spc="-1" strike="noStrike">
                <a:solidFill>
                  <a:srgbClr val="000000"/>
                </a:solidFill>
                <a:latin typeface="Arial"/>
              </a:rPr>
              <a:t>text </a:t>
            </a:r>
            <a:r>
              <a:rPr b="0" lang="nl-NL" sz="4400" spc="-1" strike="noStrike">
                <a:solidFill>
                  <a:srgbClr val="000000"/>
                </a:solidFill>
                <a:latin typeface="Arial"/>
              </a:rPr>
              <a:t>format</a:t>
            </a:r>
            <a:endParaRPr b="0" lang="nl-NL" sz="4400" spc="-1" strike="noStrike">
              <a:solidFill>
                <a:srgbClr val="000000"/>
              </a:solidFill>
              <a:latin typeface="Arial"/>
            </a:endParaRPr>
          </a:p>
        </p:txBody>
      </p:sp>
      <p:sp>
        <p:nvSpPr>
          <p:cNvPr id="41" name="PlaceHolder 3"/>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nl-NL" sz="3200" spc="-1" strike="noStrike">
                <a:solidFill>
                  <a:srgbClr val="000000"/>
                </a:solidFill>
                <a:latin typeface="Arial"/>
              </a:rPr>
              <a:t>Click to edit the outline text format</a:t>
            </a:r>
            <a:endParaRPr b="0" lang="nl-NL"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nl-NL" sz="2800" spc="-1" strike="noStrike">
                <a:solidFill>
                  <a:srgbClr val="000000"/>
                </a:solidFill>
                <a:latin typeface="Arial"/>
              </a:rPr>
              <a:t>Second Outline Level</a:t>
            </a:r>
            <a:endParaRPr b="0" lang="nl-NL"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nl-NL" sz="2400" spc="-1" strike="noStrike">
                <a:solidFill>
                  <a:srgbClr val="000000"/>
                </a:solidFill>
                <a:latin typeface="Arial"/>
              </a:rPr>
              <a:t>Third Outline Level</a:t>
            </a:r>
            <a:endParaRPr b="0" lang="nl-NL"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nl-NL" sz="2000" spc="-1" strike="noStrike">
                <a:solidFill>
                  <a:srgbClr val="000000"/>
                </a:solidFill>
                <a:latin typeface="Arial"/>
              </a:rPr>
              <a:t>Fourth Outline Level</a:t>
            </a:r>
            <a:endParaRPr b="0" lang="nl-NL"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nl-NL" sz="2000" spc="-1" strike="noStrike">
                <a:solidFill>
                  <a:srgbClr val="000000"/>
                </a:solidFill>
                <a:latin typeface="Arial"/>
              </a:rPr>
              <a:t>Fifth Outline Level</a:t>
            </a:r>
            <a:endParaRPr b="0" lang="nl-N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nl-NL" sz="2000" spc="-1" strike="noStrike">
                <a:solidFill>
                  <a:srgbClr val="000000"/>
                </a:solidFill>
                <a:latin typeface="Arial"/>
              </a:rPr>
              <a:t>Sixth Outline Level</a:t>
            </a:r>
            <a:endParaRPr b="0" lang="nl-N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nl-NL" sz="2000" spc="-1" strike="noStrike">
                <a:solidFill>
                  <a:srgbClr val="000000"/>
                </a:solidFill>
                <a:latin typeface="Arial"/>
              </a:rPr>
              <a:t>Seventh Outline Level</a:t>
            </a:r>
            <a:endParaRPr b="0" lang="nl-N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tif"/><Relationship Id="rId3" Type="http://schemas.openxmlformats.org/officeDocument/2006/relationships/image" Target="../media/image37.png"/><Relationship Id="rId4"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hyperlink" Target="https://twitter.com/itsmeheythere/status/1363139832780886016" TargetMode="External"/><Relationship Id="rId5"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51.tif"/><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hyperlink" Target="https://twitter.com/shaziailmi/status/1251483866352644098" TargetMode="External"/><Relationship Id="rId2" Type="http://schemas.openxmlformats.org/officeDocument/2006/relationships/image" Target="../media/image6.png"/><Relationship Id="rId3" Type="http://schemas.openxmlformats.org/officeDocument/2006/relationships/hyperlink" Target="https://twitter.com/brittwatsonn/status/1251969982629662726" TargetMode="External"/><Relationship Id="rId4" Type="http://schemas.openxmlformats.org/officeDocument/2006/relationships/image" Target="../media/image7.png"/><Relationship Id="rId5" Type="http://schemas.openxmlformats.org/officeDocument/2006/relationships/hyperlink" Target="https://twitter.com/LaurelCoons/status/1251927962317963268" TargetMode="External"/><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hyperlink" Target="https://twitter.com/thetripbox/status/1251566058957410306" TargetMode="External"/><Relationship Id="rId2" Type="http://schemas.openxmlformats.org/officeDocument/2006/relationships/image" Target="../media/image10.png"/><Relationship Id="rId3" Type="http://schemas.openxmlformats.org/officeDocument/2006/relationships/hyperlink" Target="https://twitter.com/ZackGianino/status/1251737093971128321" TargetMode="External"/><Relationship Id="rId4" Type="http://schemas.openxmlformats.org/officeDocument/2006/relationships/image" Target="../media/image11.png"/><Relationship Id="rId5"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5.tif"/><Relationship Id="rId2" Type="http://schemas.openxmlformats.org/officeDocument/2006/relationships/image" Target="../media/image16.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9.tif"/><Relationship Id="rId2" Type="http://schemas.openxmlformats.org/officeDocument/2006/relationships/image" Target="../media/image20.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jpeg"/><Relationship Id="rId3" Type="http://schemas.openxmlformats.org/officeDocument/2006/relationships/image" Target="../media/image32.tif"/><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hyperlink" Target="https://www.youtube.com/watch?v=7LFtoz9sERo" TargetMode="External"/><Relationship Id="rId7"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 name="Picture 2" descr="Picture 2"/>
          <p:cNvPicPr/>
          <p:nvPr/>
        </p:nvPicPr>
        <p:blipFill>
          <a:blip r:embed="rId1"/>
          <a:stretch/>
        </p:blipFill>
        <p:spPr>
          <a:xfrm>
            <a:off x="2138760" y="1905120"/>
            <a:ext cx="1521360" cy="1521360"/>
          </a:xfrm>
          <a:prstGeom prst="rect">
            <a:avLst/>
          </a:prstGeom>
          <a:ln w="12600">
            <a:noFill/>
          </a:ln>
        </p:spPr>
      </p:pic>
      <p:pic>
        <p:nvPicPr>
          <p:cNvPr id="79" name="Picture 4" descr="Picture 4"/>
          <p:cNvPicPr/>
          <p:nvPr/>
        </p:nvPicPr>
        <p:blipFill>
          <a:blip r:embed="rId2"/>
          <a:stretch/>
        </p:blipFill>
        <p:spPr>
          <a:xfrm>
            <a:off x="3736440" y="1905120"/>
            <a:ext cx="1521360" cy="1521360"/>
          </a:xfrm>
          <a:prstGeom prst="rect">
            <a:avLst/>
          </a:prstGeom>
          <a:ln w="12600">
            <a:noFill/>
          </a:ln>
        </p:spPr>
      </p:pic>
      <p:pic>
        <p:nvPicPr>
          <p:cNvPr id="80" name="Picture 6" descr="Picture 6"/>
          <p:cNvPicPr/>
          <p:nvPr/>
        </p:nvPicPr>
        <p:blipFill>
          <a:blip r:embed="rId3"/>
          <a:stretch/>
        </p:blipFill>
        <p:spPr>
          <a:xfrm>
            <a:off x="5334120" y="1905120"/>
            <a:ext cx="1521360" cy="1521360"/>
          </a:xfrm>
          <a:prstGeom prst="rect">
            <a:avLst/>
          </a:prstGeom>
          <a:ln w="12600">
            <a:noFill/>
          </a:ln>
        </p:spPr>
      </p:pic>
      <p:pic>
        <p:nvPicPr>
          <p:cNvPr id="81" name="Picture 8" descr="Picture 8"/>
          <p:cNvPicPr/>
          <p:nvPr/>
        </p:nvPicPr>
        <p:blipFill>
          <a:blip r:embed="rId4"/>
          <a:stretch/>
        </p:blipFill>
        <p:spPr>
          <a:xfrm>
            <a:off x="6931440" y="1905120"/>
            <a:ext cx="1521360" cy="1521360"/>
          </a:xfrm>
          <a:prstGeom prst="rect">
            <a:avLst/>
          </a:prstGeom>
          <a:ln w="12600">
            <a:noFill/>
          </a:ln>
        </p:spPr>
      </p:pic>
      <p:pic>
        <p:nvPicPr>
          <p:cNvPr id="82" name="Picture 10" descr="Picture 10"/>
          <p:cNvPicPr/>
          <p:nvPr/>
        </p:nvPicPr>
        <p:blipFill>
          <a:blip r:embed="rId5"/>
          <a:stretch/>
        </p:blipFill>
        <p:spPr>
          <a:xfrm>
            <a:off x="8529120" y="1905120"/>
            <a:ext cx="1521360" cy="1521360"/>
          </a:xfrm>
          <a:prstGeom prst="rect">
            <a:avLst/>
          </a:prstGeom>
          <a:ln w="12600">
            <a:noFill/>
          </a:ln>
        </p:spPr>
      </p:pic>
      <p:sp>
        <p:nvSpPr>
          <p:cNvPr id="83" name="Tekstvak 4"/>
          <p:cNvSpPr/>
          <p:nvPr/>
        </p:nvSpPr>
        <p:spPr>
          <a:xfrm>
            <a:off x="1636200" y="3799440"/>
            <a:ext cx="9162720" cy="88164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tabLst>
                <a:tab algn="l" pos="0"/>
              </a:tabLst>
            </a:pPr>
            <a:r>
              <a:rPr b="0" lang="en-US" sz="2600" spc="-1" strike="noStrike">
                <a:solidFill>
                  <a:srgbClr val="000000"/>
                </a:solidFill>
                <a:latin typeface="Calibri"/>
                <a:ea typeface="Calibri"/>
              </a:rPr>
              <a:t>Peircian Cybersemiotics for Understanding Emoji Meaning-Making:</a:t>
            </a:r>
            <a:br>
              <a:rPr sz="2600"/>
            </a:br>
            <a:r>
              <a:rPr b="0" lang="en-US" sz="2600" spc="-1" strike="noStrike">
                <a:solidFill>
                  <a:srgbClr val="000000"/>
                </a:solidFill>
                <a:latin typeface="Calibri"/>
                <a:ea typeface="Calibri"/>
              </a:rPr>
              <a:t>Indexicality &amp; Supervernaculars</a:t>
            </a:r>
            <a:endParaRPr b="0" lang="nl-NL" sz="2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45" name="PlaceHolder 1"/>
          <p:cNvSpPr>
            <a:spLocks noGrp="1"/>
          </p:cNvSpPr>
          <p:nvPr>
            <p:ph type="title"/>
          </p:nvPr>
        </p:nvSpPr>
        <p:spPr>
          <a:xfrm>
            <a:off x="838080" y="365040"/>
            <a:ext cx="10513080" cy="1323000"/>
          </a:xfrm>
          <a:prstGeom prst="rect">
            <a:avLst/>
          </a:prstGeom>
          <a:noFill/>
          <a:ln w="12600">
            <a:noFill/>
          </a:ln>
        </p:spPr>
        <p:txBody>
          <a:bodyPr lIns="45720" rIns="45720" tIns="45000" bIns="45000" anchor="ctr">
            <a:noAutofit/>
          </a:bodyPr>
          <a:p>
            <a:pPr indent="0">
              <a:lnSpc>
                <a:spcPct val="90000"/>
              </a:lnSpc>
              <a:buNone/>
              <a:tabLst>
                <a:tab algn="l" pos="0"/>
              </a:tabLst>
            </a:pPr>
            <a:r>
              <a:rPr b="0" lang="en-US" sz="4400" spc="-1" strike="noStrike">
                <a:solidFill>
                  <a:srgbClr val="000000"/>
                </a:solidFill>
                <a:latin typeface="Calibri Light"/>
                <a:ea typeface="Calibri Light"/>
              </a:rPr>
              <a:t>Charles S. Peirce  (1839-1914)</a:t>
            </a:r>
            <a:endParaRPr b="0" lang="nl-NL" sz="4400" spc="-1" strike="noStrike">
              <a:solidFill>
                <a:srgbClr val="000000"/>
              </a:solidFill>
              <a:latin typeface="Arial"/>
            </a:endParaRPr>
          </a:p>
        </p:txBody>
      </p:sp>
      <p:sp>
        <p:nvSpPr>
          <p:cNvPr id="146" name="PlaceHolder 2"/>
          <p:cNvSpPr>
            <a:spLocks noGrp="1"/>
          </p:cNvSpPr>
          <p:nvPr>
            <p:ph/>
          </p:nvPr>
        </p:nvSpPr>
        <p:spPr>
          <a:xfrm>
            <a:off x="2764440" y="2133720"/>
            <a:ext cx="5495040" cy="4348800"/>
          </a:xfrm>
          <a:prstGeom prst="rect">
            <a:avLst/>
          </a:prstGeom>
          <a:noFill/>
          <a:ln w="12600">
            <a:noFill/>
          </a:ln>
        </p:spPr>
        <p:txBody>
          <a:bodyPr lIns="45720" rIns="45720" tIns="45000" bIns="45000" anchor="t">
            <a:noAutofit/>
          </a:bodyPr>
          <a:p>
            <a:pPr marL="210240" indent="-210240">
              <a:lnSpc>
                <a:spcPct val="90000"/>
              </a:lnSpc>
              <a:spcBef>
                <a:spcPts val="901"/>
              </a:spcBef>
              <a:buClr>
                <a:srgbClr val="000000"/>
              </a:buClr>
              <a:buFont typeface="Arial"/>
              <a:buChar char="•"/>
            </a:pPr>
            <a:r>
              <a:rPr b="0" lang="en-US" sz="2570" spc="-1" strike="noStrike">
                <a:solidFill>
                  <a:srgbClr val="000000"/>
                </a:solidFill>
                <a:latin typeface="Calibri"/>
                <a:ea typeface="Calibri"/>
              </a:rPr>
              <a:t>Representamen (sign vehicle)</a:t>
            </a:r>
            <a:endParaRPr b="0" lang="nl-NL" sz="2570" spc="-1" strike="noStrike">
              <a:solidFill>
                <a:srgbClr val="000000"/>
              </a:solidFill>
              <a:latin typeface="Arial"/>
            </a:endParaRPr>
          </a:p>
          <a:p>
            <a:pPr lvl="1" marL="631080" indent="-210240">
              <a:lnSpc>
                <a:spcPct val="90000"/>
              </a:lnSpc>
              <a:spcBef>
                <a:spcPts val="901"/>
              </a:spcBef>
              <a:buClr>
                <a:srgbClr val="000000"/>
              </a:buClr>
              <a:buFont typeface="Arial"/>
              <a:buChar char="•"/>
            </a:pPr>
            <a:r>
              <a:rPr b="0" lang="en-US" sz="2570" spc="-1" strike="noStrike">
                <a:solidFill>
                  <a:srgbClr val="000000"/>
                </a:solidFill>
                <a:latin typeface="Calibri"/>
                <a:ea typeface="Calibri"/>
              </a:rPr>
              <a:t>Qualisign</a:t>
            </a:r>
            <a:endParaRPr b="0" lang="nl-NL" sz="2570" spc="-1" strike="noStrike">
              <a:solidFill>
                <a:srgbClr val="000000"/>
              </a:solidFill>
              <a:latin typeface="Arial"/>
            </a:endParaRPr>
          </a:p>
          <a:p>
            <a:pPr lvl="1" marL="631080" indent="-210240">
              <a:lnSpc>
                <a:spcPct val="90000"/>
              </a:lnSpc>
              <a:spcBef>
                <a:spcPts val="901"/>
              </a:spcBef>
              <a:buClr>
                <a:srgbClr val="000000"/>
              </a:buClr>
              <a:buFont typeface="Arial"/>
              <a:buChar char="•"/>
            </a:pPr>
            <a:r>
              <a:rPr b="0" lang="en-US" sz="2570" spc="-1" strike="noStrike">
                <a:solidFill>
                  <a:srgbClr val="000000"/>
                </a:solidFill>
                <a:latin typeface="Calibri"/>
                <a:ea typeface="Calibri"/>
              </a:rPr>
              <a:t>Sinsign</a:t>
            </a:r>
            <a:endParaRPr b="0" lang="nl-NL" sz="2570" spc="-1" strike="noStrike">
              <a:solidFill>
                <a:srgbClr val="000000"/>
              </a:solidFill>
              <a:latin typeface="Arial"/>
            </a:endParaRPr>
          </a:p>
          <a:p>
            <a:pPr lvl="1" marL="631080" indent="-210240">
              <a:lnSpc>
                <a:spcPct val="90000"/>
              </a:lnSpc>
              <a:spcBef>
                <a:spcPts val="901"/>
              </a:spcBef>
              <a:buClr>
                <a:srgbClr val="000000"/>
              </a:buClr>
              <a:buFont typeface="Arial"/>
              <a:buChar char="•"/>
            </a:pPr>
            <a:r>
              <a:rPr b="0" lang="en-US" sz="2570" spc="-1" strike="noStrike">
                <a:solidFill>
                  <a:srgbClr val="000000"/>
                </a:solidFill>
                <a:latin typeface="Calibri"/>
                <a:ea typeface="Calibri"/>
              </a:rPr>
              <a:t>Legisign</a:t>
            </a:r>
            <a:endParaRPr b="0" lang="nl-NL" sz="2570" spc="-1" strike="noStrike">
              <a:solidFill>
                <a:srgbClr val="000000"/>
              </a:solidFill>
              <a:latin typeface="Arial"/>
            </a:endParaRPr>
          </a:p>
          <a:p>
            <a:pPr marL="210240" indent="-210240">
              <a:lnSpc>
                <a:spcPct val="90000"/>
              </a:lnSpc>
              <a:spcBef>
                <a:spcPts val="901"/>
              </a:spcBef>
              <a:buClr>
                <a:srgbClr val="000000"/>
              </a:buClr>
              <a:buFont typeface="Arial"/>
              <a:buChar char="•"/>
            </a:pPr>
            <a:r>
              <a:rPr b="0" lang="en-US" sz="2570" spc="-1" strike="noStrike">
                <a:solidFill>
                  <a:srgbClr val="000000"/>
                </a:solidFill>
                <a:latin typeface="Calibri"/>
                <a:ea typeface="Calibri"/>
              </a:rPr>
              <a:t>Ground (reference type)</a:t>
            </a:r>
            <a:endParaRPr b="0" lang="nl-NL" sz="2570" spc="-1" strike="noStrike">
              <a:solidFill>
                <a:srgbClr val="000000"/>
              </a:solidFill>
              <a:latin typeface="Arial"/>
            </a:endParaRPr>
          </a:p>
          <a:p>
            <a:pPr lvl="1" marL="631080" indent="-210240">
              <a:lnSpc>
                <a:spcPct val="90000"/>
              </a:lnSpc>
              <a:spcBef>
                <a:spcPts val="901"/>
              </a:spcBef>
              <a:buClr>
                <a:srgbClr val="000000"/>
              </a:buClr>
              <a:buFont typeface="Arial"/>
              <a:buChar char="•"/>
            </a:pPr>
            <a:r>
              <a:rPr b="0" lang="en-US" sz="2570" spc="-1" strike="noStrike">
                <a:solidFill>
                  <a:srgbClr val="000000"/>
                </a:solidFill>
                <a:latin typeface="Calibri"/>
                <a:ea typeface="Calibri"/>
              </a:rPr>
              <a:t>Iconic</a:t>
            </a:r>
            <a:endParaRPr b="0" lang="nl-NL" sz="2570" spc="-1" strike="noStrike">
              <a:solidFill>
                <a:srgbClr val="000000"/>
              </a:solidFill>
              <a:latin typeface="Arial"/>
            </a:endParaRPr>
          </a:p>
          <a:p>
            <a:pPr lvl="1" marL="631080" indent="-210240">
              <a:lnSpc>
                <a:spcPct val="90000"/>
              </a:lnSpc>
              <a:spcBef>
                <a:spcPts val="901"/>
              </a:spcBef>
              <a:buClr>
                <a:srgbClr val="000000"/>
              </a:buClr>
              <a:buFont typeface="Arial"/>
              <a:buChar char="•"/>
            </a:pPr>
            <a:r>
              <a:rPr b="0" lang="en-US" sz="2570" spc="-1" strike="noStrike">
                <a:solidFill>
                  <a:srgbClr val="000000"/>
                </a:solidFill>
                <a:latin typeface="Calibri"/>
                <a:ea typeface="Calibri"/>
              </a:rPr>
              <a:t>Indexical</a:t>
            </a:r>
            <a:endParaRPr b="0" lang="nl-NL" sz="2570" spc="-1" strike="noStrike">
              <a:solidFill>
                <a:srgbClr val="000000"/>
              </a:solidFill>
              <a:latin typeface="Arial"/>
            </a:endParaRPr>
          </a:p>
          <a:p>
            <a:pPr lvl="1" marL="631080" indent="-210240">
              <a:lnSpc>
                <a:spcPct val="90000"/>
              </a:lnSpc>
              <a:spcBef>
                <a:spcPts val="901"/>
              </a:spcBef>
              <a:buClr>
                <a:srgbClr val="000000"/>
              </a:buClr>
              <a:buFont typeface="Arial"/>
              <a:buChar char="•"/>
            </a:pPr>
            <a:r>
              <a:rPr b="0" lang="en-US" sz="2570" spc="-1" strike="noStrike">
                <a:solidFill>
                  <a:srgbClr val="000000"/>
                </a:solidFill>
                <a:latin typeface="Calibri"/>
                <a:ea typeface="Calibri"/>
              </a:rPr>
              <a:t>Symbolic</a:t>
            </a:r>
            <a:endParaRPr b="0" lang="nl-NL" sz="2570" spc="-1" strike="noStrike">
              <a:solidFill>
                <a:srgbClr val="000000"/>
              </a:solidFill>
              <a:latin typeface="Arial"/>
            </a:endParaRPr>
          </a:p>
          <a:p>
            <a:pPr marL="210240" indent="-210240">
              <a:lnSpc>
                <a:spcPct val="90000"/>
              </a:lnSpc>
              <a:spcBef>
                <a:spcPts val="901"/>
              </a:spcBef>
              <a:buClr>
                <a:srgbClr val="000000"/>
              </a:buClr>
              <a:buFont typeface="Arial"/>
              <a:buChar char="•"/>
            </a:pPr>
            <a:r>
              <a:rPr b="0" lang="en-US" sz="2570" spc="-1" strike="noStrike">
                <a:solidFill>
                  <a:srgbClr val="000000"/>
                </a:solidFill>
                <a:latin typeface="Calibri"/>
                <a:ea typeface="Calibri"/>
              </a:rPr>
              <a:t>Interpretant (cognitive outcome)</a:t>
            </a:r>
            <a:endParaRPr b="0" lang="nl-NL" sz="2570" spc="-1" strike="noStrike">
              <a:solidFill>
                <a:srgbClr val="000000"/>
              </a:solidFill>
              <a:latin typeface="Arial"/>
            </a:endParaRPr>
          </a:p>
        </p:txBody>
      </p:sp>
      <p:pic>
        <p:nvPicPr>
          <p:cNvPr id="147" name="Picture 4" descr="Picture 4"/>
          <p:cNvPicPr/>
          <p:nvPr/>
        </p:nvPicPr>
        <p:blipFill>
          <a:blip r:embed="rId1"/>
          <a:stretch/>
        </p:blipFill>
        <p:spPr>
          <a:xfrm flipH="1">
            <a:off x="9470880" y="1255680"/>
            <a:ext cx="2182320" cy="2296080"/>
          </a:xfrm>
          <a:prstGeom prst="rect">
            <a:avLst/>
          </a:prstGeom>
          <a:ln w="12600">
            <a:noFill/>
          </a:ln>
        </p:spPr>
      </p:pic>
      <p:sp>
        <p:nvSpPr>
          <p:cNvPr id="148" name="Tekstvak 3"/>
          <p:cNvSpPr/>
          <p:nvPr/>
        </p:nvSpPr>
        <p:spPr>
          <a:xfrm>
            <a:off x="8280720" y="2208960"/>
            <a:ext cx="96444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ICONIC</a:t>
            </a:r>
            <a:endParaRPr b="0" lang="nl-NL" sz="2400" spc="-1" strike="noStrike">
              <a:solidFill>
                <a:srgbClr val="000000"/>
              </a:solidFill>
              <a:latin typeface="Arial"/>
            </a:endParaRPr>
          </a:p>
        </p:txBody>
      </p:sp>
      <p:pic>
        <p:nvPicPr>
          <p:cNvPr id="149" name="Afbeelding 5" descr="Afbeelding 5"/>
          <p:cNvPicPr/>
          <p:nvPr/>
        </p:nvPicPr>
        <p:blipFill>
          <a:blip r:embed="rId2"/>
          <a:stretch/>
        </p:blipFill>
        <p:spPr>
          <a:xfrm flipH="1">
            <a:off x="9638640" y="3652920"/>
            <a:ext cx="2182320" cy="2165040"/>
          </a:xfrm>
          <a:prstGeom prst="rect">
            <a:avLst/>
          </a:prstGeom>
          <a:ln w="12600">
            <a:noFill/>
          </a:ln>
        </p:spPr>
      </p:pic>
      <p:sp>
        <p:nvSpPr>
          <p:cNvPr id="150" name="Tekstvak 6"/>
          <p:cNvSpPr/>
          <p:nvPr/>
        </p:nvSpPr>
        <p:spPr>
          <a:xfrm>
            <a:off x="8060760" y="4540320"/>
            <a:ext cx="140400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INDEXICAL</a:t>
            </a:r>
            <a:endParaRPr b="0" lang="nl-NL" sz="2400" spc="-1" strike="noStrike">
              <a:solidFill>
                <a:srgbClr val="000000"/>
              </a:solidFill>
              <a:latin typeface="Arial"/>
            </a:endParaRPr>
          </a:p>
        </p:txBody>
      </p:sp>
      <p:sp>
        <p:nvSpPr>
          <p:cNvPr id="151" name="Tekstvak 7"/>
          <p:cNvSpPr/>
          <p:nvPr/>
        </p:nvSpPr>
        <p:spPr>
          <a:xfrm>
            <a:off x="8074800" y="5921640"/>
            <a:ext cx="137124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SYMBOLIC</a:t>
            </a:r>
            <a:endParaRPr b="0" lang="nl-NL" sz="2400" spc="-1" strike="noStrike">
              <a:solidFill>
                <a:srgbClr val="000000"/>
              </a:solidFill>
              <a:latin typeface="Arial"/>
            </a:endParaRPr>
          </a:p>
        </p:txBody>
      </p:sp>
      <p:sp>
        <p:nvSpPr>
          <p:cNvPr id="152" name="Tekstvak 8"/>
          <p:cNvSpPr/>
          <p:nvPr/>
        </p:nvSpPr>
        <p:spPr>
          <a:xfrm>
            <a:off x="10378440" y="5918760"/>
            <a:ext cx="70380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TREE</a:t>
            </a:r>
            <a:endParaRPr b="0" lang="nl-NL" sz="2400" spc="-1" strike="noStrike">
              <a:solidFill>
                <a:srgbClr val="000000"/>
              </a:solidFill>
              <a:latin typeface="Arial"/>
            </a:endParaRPr>
          </a:p>
        </p:txBody>
      </p:sp>
      <p:pic>
        <p:nvPicPr>
          <p:cNvPr id="153" name="Picture 2" descr="Picture 2"/>
          <p:cNvPicPr/>
          <p:nvPr/>
        </p:nvPicPr>
        <p:blipFill>
          <a:blip r:embed="rId3"/>
          <a:stretch/>
        </p:blipFill>
        <p:spPr>
          <a:xfrm>
            <a:off x="136440" y="1814400"/>
            <a:ext cx="2926800" cy="2973240"/>
          </a:xfrm>
          <a:prstGeom prst="rect">
            <a:avLst/>
          </a:prstGeom>
          <a:ln w="1260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4" name="Afbeelding 1" descr="Afbeelding 1"/>
          <p:cNvPicPr/>
          <p:nvPr/>
        </p:nvPicPr>
        <p:blipFill>
          <a:blip r:embed="rId1"/>
          <a:srcRect l="0" t="6727" r="0" b="0"/>
          <a:stretch/>
        </p:blipFill>
        <p:spPr>
          <a:xfrm>
            <a:off x="4629960" y="1130400"/>
            <a:ext cx="7236360" cy="5420520"/>
          </a:xfrm>
          <a:prstGeom prst="rect">
            <a:avLst/>
          </a:prstGeom>
          <a:ln w="12600">
            <a:noFill/>
          </a:ln>
        </p:spPr>
      </p:pic>
      <p:sp>
        <p:nvSpPr>
          <p:cNvPr id="155" name="Tekstvak 7"/>
          <p:cNvSpPr/>
          <p:nvPr/>
        </p:nvSpPr>
        <p:spPr>
          <a:xfrm>
            <a:off x="1527120" y="1503720"/>
            <a:ext cx="234828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Søren Brier (1951)</a:t>
            </a:r>
            <a:endParaRPr b="0" lang="nl-NL" sz="2400" spc="-1" strike="noStrike">
              <a:solidFill>
                <a:srgbClr val="000000"/>
              </a:solidFill>
              <a:latin typeface="Arial"/>
            </a:endParaRPr>
          </a:p>
        </p:txBody>
      </p:sp>
      <p:pic>
        <p:nvPicPr>
          <p:cNvPr id="156" name="Picture 6" descr="Picture 6"/>
          <p:cNvPicPr/>
          <p:nvPr/>
        </p:nvPicPr>
        <p:blipFill>
          <a:blip r:embed="rId2"/>
          <a:stretch/>
        </p:blipFill>
        <p:spPr>
          <a:xfrm>
            <a:off x="1101960" y="2620800"/>
            <a:ext cx="3197880" cy="2693880"/>
          </a:xfrm>
          <a:prstGeom prst="rect">
            <a:avLst/>
          </a:prstGeom>
          <a:ln w="12600">
            <a:noFill/>
          </a:ln>
        </p:spPr>
      </p:pic>
      <p:sp>
        <p:nvSpPr>
          <p:cNvPr id="157" name="Tekstvak 20"/>
          <p:cNvSpPr/>
          <p:nvPr/>
        </p:nvSpPr>
        <p:spPr>
          <a:xfrm>
            <a:off x="3899520" y="0"/>
            <a:ext cx="4377240" cy="63828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3600" spc="-1" strike="noStrike">
                <a:solidFill>
                  <a:srgbClr val="000000"/>
                </a:solidFill>
                <a:latin typeface="Calibri"/>
                <a:ea typeface="Calibri"/>
              </a:rPr>
              <a:t>Theoretical embedding</a:t>
            </a:r>
            <a:endParaRPr b="0" lang="nl-N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58" name="PlaceHolder 1"/>
          <p:cNvSpPr>
            <a:spLocks noGrp="1"/>
          </p:cNvSpPr>
          <p:nvPr>
            <p:ph type="title"/>
          </p:nvPr>
        </p:nvSpPr>
        <p:spPr>
          <a:xfrm>
            <a:off x="838080" y="365040"/>
            <a:ext cx="10513080" cy="1323000"/>
          </a:xfrm>
          <a:prstGeom prst="rect">
            <a:avLst/>
          </a:prstGeom>
          <a:noFill/>
          <a:ln w="12600">
            <a:noFill/>
          </a:ln>
        </p:spPr>
        <p:txBody>
          <a:bodyPr lIns="45720" rIns="45720" tIns="45000" bIns="45000" anchor="ctr">
            <a:noAutofit/>
          </a:bodyPr>
          <a:p>
            <a:pPr indent="0">
              <a:lnSpc>
                <a:spcPct val="90000"/>
              </a:lnSpc>
              <a:buNone/>
              <a:tabLst>
                <a:tab algn="l" pos="0"/>
              </a:tabLst>
            </a:pPr>
            <a:r>
              <a:rPr b="0" lang="en-US" sz="4400" spc="-1" strike="noStrike">
                <a:solidFill>
                  <a:srgbClr val="000000"/>
                </a:solidFill>
                <a:latin typeface="Calibri Light"/>
                <a:ea typeface="Calibri Light"/>
              </a:rPr>
              <a:t>Cybersemiotics</a:t>
            </a:r>
            <a:endParaRPr b="0" lang="nl-NL" sz="4400" spc="-1" strike="noStrike">
              <a:solidFill>
                <a:srgbClr val="000000"/>
              </a:solidFill>
              <a:latin typeface="Arial"/>
            </a:endParaRPr>
          </a:p>
        </p:txBody>
      </p:sp>
      <p:sp>
        <p:nvSpPr>
          <p:cNvPr id="159" name="PlaceHolder 2"/>
          <p:cNvSpPr>
            <a:spLocks noGrp="1"/>
          </p:cNvSpPr>
          <p:nvPr>
            <p:ph/>
          </p:nvPr>
        </p:nvSpPr>
        <p:spPr>
          <a:xfrm>
            <a:off x="838080" y="1825560"/>
            <a:ext cx="10513080" cy="4348800"/>
          </a:xfrm>
          <a:prstGeom prst="rect">
            <a:avLst/>
          </a:prstGeom>
          <a:noFill/>
          <a:ln w="12600">
            <a:noFill/>
          </a:ln>
        </p:spPr>
        <p:txBody>
          <a:bodyPr lIns="45720" rIns="45720" tIns="45000" bIns="45000" anchor="t">
            <a:noAutofit/>
          </a:bodyPr>
          <a:p>
            <a:pPr marL="171360" indent="-171360">
              <a:lnSpc>
                <a:spcPct val="90000"/>
              </a:lnSpc>
              <a:spcBef>
                <a:spcPts val="700"/>
              </a:spcBef>
              <a:buClr>
                <a:srgbClr val="000000"/>
              </a:buClr>
              <a:buFont typeface="Arial"/>
              <a:buChar char="•"/>
            </a:pPr>
            <a:r>
              <a:rPr b="0" lang="en-US" sz="2100" spc="-1" strike="noStrike">
                <a:solidFill>
                  <a:srgbClr val="000000"/>
                </a:solidFill>
                <a:latin typeface="Calibri"/>
                <a:ea typeface="Calibri"/>
              </a:rPr>
              <a:t>Cyber – from κυβερνητική (kybernetiki, governance, steering)</a:t>
            </a:r>
            <a:endParaRPr b="0" lang="nl-NL" sz="2100" spc="-1" strike="noStrike">
              <a:solidFill>
                <a:srgbClr val="000000"/>
              </a:solidFill>
              <a:latin typeface="Arial"/>
            </a:endParaRPr>
          </a:p>
          <a:p>
            <a:pPr marL="171360" indent="-171360">
              <a:lnSpc>
                <a:spcPct val="90000"/>
              </a:lnSpc>
              <a:spcBef>
                <a:spcPts val="700"/>
              </a:spcBef>
              <a:buClr>
                <a:srgbClr val="000000"/>
              </a:buClr>
              <a:buFont typeface="Arial"/>
              <a:buChar char="•"/>
            </a:pPr>
            <a:r>
              <a:rPr b="0" lang="en-US" sz="2100" spc="-1" strike="noStrike">
                <a:solidFill>
                  <a:srgbClr val="000000"/>
                </a:solidFill>
                <a:latin typeface="Calibri"/>
                <a:ea typeface="Calibri"/>
              </a:rPr>
              <a:t>Cybernetics (Mead, Weiner, Von Foerster) – study of control and communication in the animal and the machine, primarily interested in explaining purposiveness or goal-directed behavior</a:t>
            </a:r>
            <a:endParaRPr b="0" lang="nl-NL" sz="2100" spc="-1" strike="noStrike">
              <a:solidFill>
                <a:srgbClr val="000000"/>
              </a:solidFill>
              <a:latin typeface="Arial"/>
            </a:endParaRPr>
          </a:p>
          <a:p>
            <a:pPr marL="171360" indent="-171360">
              <a:lnSpc>
                <a:spcPct val="90000"/>
              </a:lnSpc>
              <a:spcBef>
                <a:spcPts val="700"/>
              </a:spcBef>
              <a:buClr>
                <a:srgbClr val="000000"/>
              </a:buClr>
              <a:buFont typeface="Arial"/>
              <a:buChar char="•"/>
            </a:pPr>
            <a:r>
              <a:rPr b="0" lang="en-US" sz="2100" spc="-1" strike="noStrike">
                <a:solidFill>
                  <a:srgbClr val="000000"/>
                </a:solidFill>
                <a:latin typeface="Calibri"/>
                <a:ea typeface="Calibri"/>
              </a:rPr>
              <a:t>Blumer: “Organisms in interaction are observing each other’s ongoing activity, with each using portions of the developing action of the other as pivots for the redirection of his or her own action” (Blumer, 2004, p.18)</a:t>
            </a:r>
            <a:endParaRPr b="0" lang="nl-NL" sz="2100" spc="-1" strike="noStrike">
              <a:solidFill>
                <a:srgbClr val="000000"/>
              </a:solidFill>
              <a:latin typeface="Arial"/>
            </a:endParaRPr>
          </a:p>
          <a:p>
            <a:pPr marL="171360" indent="-171360">
              <a:lnSpc>
                <a:spcPct val="90000"/>
              </a:lnSpc>
              <a:spcBef>
                <a:spcPts val="700"/>
              </a:spcBef>
              <a:buClr>
                <a:srgbClr val="000000"/>
              </a:buClr>
              <a:buFont typeface="Arial"/>
              <a:buChar char="•"/>
            </a:pPr>
            <a:r>
              <a:rPr b="0" lang="en-US" sz="2100" spc="-1" strike="noStrike">
                <a:solidFill>
                  <a:srgbClr val="000000"/>
                </a:solidFill>
                <a:latin typeface="Calibri"/>
                <a:ea typeface="Calibri"/>
              </a:rPr>
              <a:t>Cybersemiotics – knowledge is not neutral nor objective, it is interlaced with the process of knowledge production and the prior state of the knower.</a:t>
            </a:r>
            <a:endParaRPr b="0" lang="nl-NL" sz="2100" spc="-1" strike="noStrike">
              <a:solidFill>
                <a:srgbClr val="000000"/>
              </a:solidFill>
              <a:latin typeface="Arial"/>
            </a:endParaRPr>
          </a:p>
          <a:p>
            <a:pPr lvl="1" marL="514440" indent="-171360">
              <a:lnSpc>
                <a:spcPct val="90000"/>
              </a:lnSpc>
              <a:spcBef>
                <a:spcPts val="700"/>
              </a:spcBef>
              <a:buClr>
                <a:srgbClr val="000000"/>
              </a:buClr>
              <a:buFont typeface="Arial"/>
              <a:buChar char="•"/>
            </a:pPr>
            <a:r>
              <a:rPr b="0" lang="en-US" sz="2100" spc="-1" strike="noStrike">
                <a:solidFill>
                  <a:srgbClr val="000000"/>
                </a:solidFill>
                <a:latin typeface="Calibri"/>
                <a:ea typeface="Calibri"/>
              </a:rPr>
              <a:t>a linguistic communicator is a biological agent (organism), (socio-) psychological (inter-)actant (individual), and a sociological actor (person).</a:t>
            </a:r>
            <a:endParaRPr b="0" lang="nl-NL" sz="2100" spc="-1" strike="noStrike">
              <a:solidFill>
                <a:srgbClr val="000000"/>
              </a:solidFill>
              <a:latin typeface="Arial"/>
            </a:endParaRPr>
          </a:p>
          <a:p>
            <a:pPr lvl="1" marL="514440" indent="-171360">
              <a:lnSpc>
                <a:spcPct val="90000"/>
              </a:lnSpc>
              <a:spcBef>
                <a:spcPts val="700"/>
              </a:spcBef>
              <a:buClr>
                <a:srgbClr val="000000"/>
              </a:buClr>
              <a:buFont typeface="Arial"/>
              <a:buChar char="•"/>
            </a:pPr>
            <a:r>
              <a:rPr b="0" lang="en-US" sz="2100" spc="-1" strike="noStrike">
                <a:solidFill>
                  <a:srgbClr val="000000"/>
                </a:solidFill>
                <a:latin typeface="Calibri"/>
                <a:ea typeface="Calibri"/>
              </a:rPr>
              <a:t>Looking more closely at the relation between information and interpretation (understanding the Peircian ground)</a:t>
            </a:r>
            <a:endParaRPr b="0" lang="nl-NL"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0" name="" descr=""/>
          <p:cNvPicPr/>
          <p:nvPr/>
        </p:nvPicPr>
        <p:blipFill>
          <a:blip r:embed="rId1"/>
          <a:stretch/>
        </p:blipFill>
        <p:spPr>
          <a:xfrm>
            <a:off x="766440" y="720000"/>
            <a:ext cx="4545000" cy="5553000"/>
          </a:xfrm>
          <a:prstGeom prst="rect">
            <a:avLst/>
          </a:prstGeom>
          <a:ln w="0">
            <a:noFill/>
          </a:ln>
        </p:spPr>
      </p:pic>
      <p:pic>
        <p:nvPicPr>
          <p:cNvPr id="161" name="" descr=""/>
          <p:cNvPicPr/>
          <p:nvPr/>
        </p:nvPicPr>
        <p:blipFill>
          <a:blip r:embed="rId2"/>
          <a:stretch/>
        </p:blipFill>
        <p:spPr>
          <a:xfrm>
            <a:off x="6208560" y="775080"/>
            <a:ext cx="3870000" cy="5343480"/>
          </a:xfrm>
          <a:prstGeom prst="rect">
            <a:avLst/>
          </a:prstGeom>
          <a:ln w="0">
            <a:noFill/>
          </a:ln>
        </p:spPr>
      </p:pic>
      <p:sp>
        <p:nvSpPr>
          <p:cNvPr id="162" name="PlaceHolder 4"/>
          <p:cNvSpPr/>
          <p:nvPr/>
        </p:nvSpPr>
        <p:spPr>
          <a:xfrm>
            <a:off x="838440" y="-426600"/>
            <a:ext cx="10513080" cy="1323000"/>
          </a:xfrm>
          <a:prstGeom prst="rect">
            <a:avLst/>
          </a:prstGeom>
          <a:noFill/>
          <a:ln w="0">
            <a:noFill/>
          </a:ln>
        </p:spPr>
        <p:style>
          <a:lnRef idx="0"/>
          <a:fillRef idx="0"/>
          <a:effectRef idx="0"/>
          <a:fontRef idx="minor"/>
        </p:style>
        <p:txBody>
          <a:bodyPr lIns="0" rIns="0" tIns="0" bIns="0" anchor="ctr">
            <a:noAutofit/>
          </a:bodyPr>
          <a:p>
            <a:pPr algn="ctr">
              <a:lnSpc>
                <a:spcPct val="100000"/>
              </a:lnSpc>
              <a:tabLst>
                <a:tab algn="l" pos="0"/>
              </a:tabLst>
            </a:pPr>
            <a:r>
              <a:rPr b="0" lang="en-US" sz="2100" spc="-1" strike="noStrike">
                <a:solidFill>
                  <a:srgbClr val="000000"/>
                </a:solidFill>
                <a:latin typeface="Calibri"/>
                <a:ea typeface="DejaVu Sans"/>
              </a:rPr>
              <a:t>Emojis as Supervernaculars: Grassroots &amp; Normative Approaches Towards Emoji Semiotization</a:t>
            </a:r>
            <a:endParaRPr b="0" lang="nl-NL"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PlaceHolder 1"/>
          <p:cNvSpPr>
            <a:spLocks noGrp="1"/>
          </p:cNvSpPr>
          <p:nvPr>
            <p:ph type="title"/>
          </p:nvPr>
        </p:nvSpPr>
        <p:spPr>
          <a:xfrm>
            <a:off x="838080" y="-426960"/>
            <a:ext cx="10513080" cy="1323000"/>
          </a:xfrm>
          <a:prstGeom prst="rect">
            <a:avLst/>
          </a:prstGeom>
          <a:noFill/>
          <a:ln w="0">
            <a:noFill/>
          </a:ln>
        </p:spPr>
        <p:txBody>
          <a:bodyPr lIns="0" rIns="0" tIns="0" bIns="0" anchor="ctr">
            <a:noAutofit/>
          </a:bodyPr>
          <a:p>
            <a:pPr indent="0" algn="ctr">
              <a:lnSpc>
                <a:spcPct val="100000"/>
              </a:lnSpc>
              <a:buNone/>
              <a:tabLst>
                <a:tab algn="l" pos="0"/>
              </a:tabLst>
            </a:pPr>
            <a:r>
              <a:rPr b="0" lang="en-US" sz="2100" spc="-1" strike="noStrike">
                <a:solidFill>
                  <a:srgbClr val="000000"/>
                </a:solidFill>
                <a:latin typeface="Calibri"/>
              </a:rPr>
              <a:t>Emojis as Supervernaculars: Grassroots &amp; Normative Approaches Towards Emoji Semiotization</a:t>
            </a:r>
            <a:endParaRPr b="0" lang="nl-NL" sz="2100" spc="-1" strike="noStrike">
              <a:solidFill>
                <a:srgbClr val="000000"/>
              </a:solidFill>
              <a:latin typeface="Arial"/>
            </a:endParaRPr>
          </a:p>
        </p:txBody>
      </p:sp>
      <p:pic>
        <p:nvPicPr>
          <p:cNvPr id="164" name="" descr=""/>
          <p:cNvPicPr/>
          <p:nvPr/>
        </p:nvPicPr>
        <p:blipFill>
          <a:blip r:embed="rId1"/>
          <a:stretch/>
        </p:blipFill>
        <p:spPr>
          <a:xfrm>
            <a:off x="3108960" y="450360"/>
            <a:ext cx="5908680" cy="638820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PlaceHolder 1"/>
          <p:cNvSpPr>
            <a:spLocks noGrp="1"/>
          </p:cNvSpPr>
          <p:nvPr>
            <p:ph type="title"/>
          </p:nvPr>
        </p:nvSpPr>
        <p:spPr>
          <a:xfrm>
            <a:off x="838080" y="365040"/>
            <a:ext cx="10513080" cy="1323000"/>
          </a:xfrm>
          <a:prstGeom prst="rect">
            <a:avLst/>
          </a:prstGeom>
          <a:noFill/>
          <a:ln w="0">
            <a:noFill/>
          </a:ln>
        </p:spPr>
        <p:txBody>
          <a:bodyPr lIns="0" rIns="0" tIns="0" bIns="0" anchor="ctr">
            <a:noAutofit/>
          </a:bodyPr>
          <a:p>
            <a:pPr indent="0" algn="ctr">
              <a:lnSpc>
                <a:spcPct val="100000"/>
              </a:lnSpc>
              <a:buNone/>
              <a:tabLst>
                <a:tab algn="l" pos="0"/>
              </a:tabLst>
            </a:pPr>
            <a:r>
              <a:rPr b="1" lang="en-US" sz="2400" spc="-1" strike="noStrike">
                <a:solidFill>
                  <a:srgbClr val="000000"/>
                </a:solidFill>
                <a:latin typeface="Calibri"/>
              </a:rPr>
              <a:t>Trackball Emoji</a:t>
            </a:r>
            <a:endParaRPr b="0" lang="nl-NL" sz="2400" spc="-1" strike="noStrike">
              <a:solidFill>
                <a:srgbClr val="000000"/>
              </a:solidFill>
              <a:latin typeface="Arial"/>
            </a:endParaRPr>
          </a:p>
        </p:txBody>
      </p:sp>
      <p:pic>
        <p:nvPicPr>
          <p:cNvPr id="166" name="" descr=""/>
          <p:cNvPicPr/>
          <p:nvPr/>
        </p:nvPicPr>
        <p:blipFill>
          <a:blip r:embed="rId1"/>
          <a:stretch/>
        </p:blipFill>
        <p:spPr>
          <a:xfrm>
            <a:off x="4824720" y="1701720"/>
            <a:ext cx="2431800" cy="960480"/>
          </a:xfrm>
          <a:prstGeom prst="rect">
            <a:avLst/>
          </a:prstGeom>
          <a:ln w="0">
            <a:noFill/>
          </a:ln>
        </p:spPr>
      </p:pic>
      <p:pic>
        <p:nvPicPr>
          <p:cNvPr id="167" name="" descr=""/>
          <p:cNvPicPr/>
          <p:nvPr/>
        </p:nvPicPr>
        <p:blipFill>
          <a:blip r:embed="rId2"/>
          <a:stretch/>
        </p:blipFill>
        <p:spPr>
          <a:xfrm>
            <a:off x="6840000" y="3276000"/>
            <a:ext cx="1917000" cy="1450800"/>
          </a:xfrm>
          <a:prstGeom prst="rect">
            <a:avLst/>
          </a:prstGeom>
          <a:ln w="0">
            <a:noFill/>
          </a:ln>
        </p:spPr>
      </p:pic>
      <p:pic>
        <p:nvPicPr>
          <p:cNvPr id="168" name="" descr=""/>
          <p:cNvPicPr/>
          <p:nvPr/>
        </p:nvPicPr>
        <p:blipFill>
          <a:blip r:embed="rId3"/>
          <a:stretch/>
        </p:blipFill>
        <p:spPr>
          <a:xfrm>
            <a:off x="3204000" y="2736000"/>
            <a:ext cx="3397320" cy="2619360"/>
          </a:xfrm>
          <a:prstGeom prst="rect">
            <a:avLst/>
          </a:prstGeom>
          <a:ln w="0">
            <a:noFill/>
          </a:ln>
        </p:spPr>
      </p:pic>
      <p:sp>
        <p:nvSpPr>
          <p:cNvPr id="169" name="PlaceHolder 5"/>
          <p:cNvSpPr/>
          <p:nvPr/>
        </p:nvSpPr>
        <p:spPr>
          <a:xfrm>
            <a:off x="838440" y="-426600"/>
            <a:ext cx="10513080" cy="1323000"/>
          </a:xfrm>
          <a:prstGeom prst="rect">
            <a:avLst/>
          </a:prstGeom>
          <a:noFill/>
          <a:ln w="0">
            <a:noFill/>
          </a:ln>
        </p:spPr>
        <p:style>
          <a:lnRef idx="0"/>
          <a:fillRef idx="0"/>
          <a:effectRef idx="0"/>
          <a:fontRef idx="minor"/>
        </p:style>
        <p:txBody>
          <a:bodyPr lIns="0" rIns="0" tIns="0" bIns="0" anchor="ctr">
            <a:noAutofit/>
          </a:bodyPr>
          <a:p>
            <a:pPr algn="ctr">
              <a:lnSpc>
                <a:spcPct val="100000"/>
              </a:lnSpc>
              <a:tabLst>
                <a:tab algn="l" pos="0"/>
              </a:tabLst>
            </a:pPr>
            <a:r>
              <a:rPr b="0" lang="en-US" sz="2100" spc="-1" strike="noStrike">
                <a:solidFill>
                  <a:srgbClr val="000000"/>
                </a:solidFill>
                <a:latin typeface="Calibri"/>
                <a:ea typeface="DejaVu Sans"/>
              </a:rPr>
              <a:t>Emojis as Supervernaculars: Grassroots &amp; Normative Approaches Towards Emoji Semiotization</a:t>
            </a:r>
            <a:endParaRPr b="0" lang="nl-NL"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PlaceHolder 3"/>
          <p:cNvSpPr/>
          <p:nvPr/>
        </p:nvSpPr>
        <p:spPr>
          <a:xfrm>
            <a:off x="838440" y="365400"/>
            <a:ext cx="10513080" cy="1323000"/>
          </a:xfrm>
          <a:prstGeom prst="rect">
            <a:avLst/>
          </a:prstGeom>
          <a:noFill/>
          <a:ln w="0">
            <a:noFill/>
          </a:ln>
        </p:spPr>
        <p:style>
          <a:lnRef idx="0"/>
          <a:fillRef idx="0"/>
          <a:effectRef idx="0"/>
          <a:fontRef idx="minor"/>
        </p:style>
        <p:txBody>
          <a:bodyPr lIns="0" rIns="0" tIns="0" bIns="0" anchor="ctr">
            <a:noAutofit/>
          </a:bodyPr>
          <a:p>
            <a:pPr algn="ctr">
              <a:lnSpc>
                <a:spcPct val="100000"/>
              </a:lnSpc>
              <a:tabLst>
                <a:tab algn="l" pos="0"/>
              </a:tabLst>
            </a:pPr>
            <a:r>
              <a:rPr b="1" lang="en-US" sz="2400" spc="-1" strike="noStrike">
                <a:solidFill>
                  <a:srgbClr val="000000"/>
                </a:solidFill>
                <a:latin typeface="Calibri"/>
                <a:ea typeface="DejaVu Sans"/>
              </a:rPr>
              <a:t>Smirking Face Emoji</a:t>
            </a:r>
            <a:endParaRPr b="0" lang="nl-NL" sz="2400" spc="-1" strike="noStrike">
              <a:solidFill>
                <a:srgbClr val="000000"/>
              </a:solidFill>
              <a:latin typeface="Arial"/>
            </a:endParaRPr>
          </a:p>
        </p:txBody>
      </p:sp>
      <p:pic>
        <p:nvPicPr>
          <p:cNvPr id="171" name="" descr=""/>
          <p:cNvPicPr/>
          <p:nvPr/>
        </p:nvPicPr>
        <p:blipFill>
          <a:blip r:embed="rId1"/>
          <a:stretch/>
        </p:blipFill>
        <p:spPr>
          <a:xfrm>
            <a:off x="1080000" y="1440000"/>
            <a:ext cx="2904840" cy="2904840"/>
          </a:xfrm>
          <a:prstGeom prst="rect">
            <a:avLst/>
          </a:prstGeom>
          <a:ln w="0">
            <a:noFill/>
          </a:ln>
        </p:spPr>
      </p:pic>
      <p:pic>
        <p:nvPicPr>
          <p:cNvPr id="172" name="" descr=""/>
          <p:cNvPicPr/>
          <p:nvPr/>
        </p:nvPicPr>
        <p:blipFill>
          <a:blip r:embed="rId2"/>
          <a:stretch/>
        </p:blipFill>
        <p:spPr>
          <a:xfrm>
            <a:off x="1440000" y="4680000"/>
            <a:ext cx="2198880" cy="1787760"/>
          </a:xfrm>
          <a:prstGeom prst="rect">
            <a:avLst/>
          </a:prstGeom>
          <a:ln w="0">
            <a:noFill/>
          </a:ln>
        </p:spPr>
      </p:pic>
      <p:pic>
        <p:nvPicPr>
          <p:cNvPr id="173" name="" descr=""/>
          <p:cNvPicPr/>
          <p:nvPr/>
        </p:nvPicPr>
        <p:blipFill>
          <a:blip r:embed="rId3"/>
          <a:stretch/>
        </p:blipFill>
        <p:spPr>
          <a:xfrm>
            <a:off x="4258080" y="1597680"/>
            <a:ext cx="4200480" cy="4520880"/>
          </a:xfrm>
          <a:prstGeom prst="rect">
            <a:avLst/>
          </a:prstGeom>
          <a:ln w="0">
            <a:noFill/>
          </a:ln>
        </p:spPr>
      </p:pic>
      <p:sp>
        <p:nvSpPr>
          <p:cNvPr id="174" name=""/>
          <p:cNvSpPr/>
          <p:nvPr/>
        </p:nvSpPr>
        <p:spPr>
          <a:xfrm>
            <a:off x="8640000" y="1800000"/>
            <a:ext cx="3238560" cy="1438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US" sz="1800" spc="-1" strike="noStrike" u="sng">
                <a:solidFill>
                  <a:srgbClr val="0000ff"/>
                </a:solidFill>
                <a:uFillTx/>
                <a:latin typeface="Arial"/>
                <a:ea typeface="DejaVu Sans"/>
                <a:hlinkClick r:id="rId4"/>
              </a:rPr>
              <a:t>Comparison to US discussion</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r>
              <a:rPr b="0" lang="en-US" sz="1800" spc="-1" strike="noStrike">
                <a:solidFill>
                  <a:srgbClr val="000000"/>
                </a:solidFill>
                <a:latin typeface="Arial"/>
                <a:ea typeface="DejaVu Sans"/>
              </a:rPr>
              <a:t>(account removed, we’re looking at an internet ruin)</a:t>
            </a:r>
            <a:endParaRPr b="0" lang="nl-NL" sz="1800" spc="-1" strike="noStrike">
              <a:solidFill>
                <a:srgbClr val="000000"/>
              </a:solidFill>
              <a:latin typeface="Arial"/>
            </a:endParaRPr>
          </a:p>
        </p:txBody>
      </p:sp>
      <p:sp>
        <p:nvSpPr>
          <p:cNvPr id="175" name="PlaceHolder 6"/>
          <p:cNvSpPr/>
          <p:nvPr/>
        </p:nvSpPr>
        <p:spPr>
          <a:xfrm>
            <a:off x="838440" y="-426600"/>
            <a:ext cx="10513080" cy="1323000"/>
          </a:xfrm>
          <a:prstGeom prst="rect">
            <a:avLst/>
          </a:prstGeom>
          <a:noFill/>
          <a:ln w="0">
            <a:noFill/>
          </a:ln>
        </p:spPr>
        <p:style>
          <a:lnRef idx="0"/>
          <a:fillRef idx="0"/>
          <a:effectRef idx="0"/>
          <a:fontRef idx="minor"/>
        </p:style>
        <p:txBody>
          <a:bodyPr lIns="0" rIns="0" tIns="0" bIns="0" anchor="ctr">
            <a:noAutofit/>
          </a:bodyPr>
          <a:p>
            <a:pPr algn="ctr">
              <a:lnSpc>
                <a:spcPct val="100000"/>
              </a:lnSpc>
              <a:tabLst>
                <a:tab algn="l" pos="0"/>
              </a:tabLst>
            </a:pPr>
            <a:r>
              <a:rPr b="0" lang="en-US" sz="2100" spc="-1" strike="noStrike">
                <a:solidFill>
                  <a:srgbClr val="000000"/>
                </a:solidFill>
                <a:latin typeface="Calibri"/>
                <a:ea typeface="DejaVu Sans"/>
              </a:rPr>
              <a:t>Emojis as Supervernaculars: Grassroots &amp; Normative Approaches Towards Emoji Semiotization</a:t>
            </a:r>
            <a:endParaRPr b="0" lang="nl-NL"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6" name="" descr=""/>
          <p:cNvPicPr/>
          <p:nvPr/>
        </p:nvPicPr>
        <p:blipFill>
          <a:blip r:embed="rId1"/>
          <a:stretch/>
        </p:blipFill>
        <p:spPr>
          <a:xfrm>
            <a:off x="204120" y="1524240"/>
            <a:ext cx="4594680" cy="3813480"/>
          </a:xfrm>
          <a:prstGeom prst="rect">
            <a:avLst/>
          </a:prstGeom>
          <a:ln w="0">
            <a:noFill/>
          </a:ln>
        </p:spPr>
      </p:pic>
      <p:sp>
        <p:nvSpPr>
          <p:cNvPr id="177" name=""/>
          <p:cNvSpPr/>
          <p:nvPr/>
        </p:nvSpPr>
        <p:spPr>
          <a:xfrm>
            <a:off x="4680000" y="936000"/>
            <a:ext cx="7379640" cy="4705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US" sz="2200" spc="-1" strike="noStrike">
                <a:solidFill>
                  <a:srgbClr val="000000"/>
                </a:solidFill>
                <a:latin typeface="Arial"/>
                <a:ea typeface="DejaVu Sans"/>
              </a:rPr>
              <a:t>Supervernaculars</a:t>
            </a:r>
            <a:endParaRPr b="0" lang="nl-NL" sz="2200" spc="-1" strike="noStrike">
              <a:solidFill>
                <a:srgbClr val="000000"/>
              </a:solidFill>
              <a:latin typeface="Arial"/>
            </a:endParaRPr>
          </a:p>
          <a:p>
            <a:pPr>
              <a:lnSpc>
                <a:spcPct val="100000"/>
              </a:lnSpc>
            </a:pPr>
            <a:endParaRPr b="0" lang="nl-NL" sz="2200" spc="-1" strike="noStrike">
              <a:solidFill>
                <a:srgbClr val="000000"/>
              </a:solidFill>
              <a:latin typeface="Arial"/>
            </a:endParaRPr>
          </a:p>
          <a:p>
            <a:pPr>
              <a:lnSpc>
                <a:spcPct val="100000"/>
              </a:lnSpc>
            </a:pPr>
            <a:r>
              <a:rPr b="0" lang="en-US" sz="1500" spc="-1" strike="noStrike">
                <a:solidFill>
                  <a:srgbClr val="000000"/>
                </a:solidFill>
                <a:latin typeface="Arial"/>
                <a:ea typeface="DejaVu Sans"/>
              </a:rPr>
              <a:t>– </a:t>
            </a:r>
            <a:r>
              <a:rPr b="0" lang="en-US" sz="1500" spc="-1" strike="noStrike">
                <a:solidFill>
                  <a:srgbClr val="000000"/>
                </a:solidFill>
                <a:latin typeface="Arial"/>
                <a:ea typeface="DejaVu Sans"/>
              </a:rPr>
              <a:t>Widespread codes used by communities that do not correspond to ‘traditional’ sociolinguistic speech communities</a:t>
            </a:r>
            <a:endParaRPr b="0" lang="nl-NL" sz="1500" spc="-1" strike="noStrike">
              <a:solidFill>
                <a:srgbClr val="000000"/>
              </a:solidFill>
              <a:latin typeface="Arial"/>
            </a:endParaRPr>
          </a:p>
          <a:p>
            <a:pPr>
              <a:lnSpc>
                <a:spcPct val="100000"/>
              </a:lnSpc>
            </a:pPr>
            <a:endParaRPr b="0" lang="nl-NL" sz="1500" spc="-1" strike="noStrike">
              <a:solidFill>
                <a:srgbClr val="000000"/>
              </a:solidFill>
              <a:latin typeface="Arial"/>
            </a:endParaRPr>
          </a:p>
          <a:p>
            <a:pPr>
              <a:lnSpc>
                <a:spcPct val="100000"/>
              </a:lnSpc>
            </a:pPr>
            <a:r>
              <a:rPr b="0" lang="en-US" sz="1500" spc="-1" strike="noStrike">
                <a:solidFill>
                  <a:srgbClr val="000000"/>
                </a:solidFill>
                <a:latin typeface="Arial"/>
                <a:ea typeface="DejaVu Sans"/>
              </a:rPr>
              <a:t>– </a:t>
            </a:r>
            <a:r>
              <a:rPr b="0" lang="en-US" sz="1500" spc="-1" strike="noStrike">
                <a:solidFill>
                  <a:srgbClr val="000000"/>
                </a:solidFill>
                <a:latin typeface="Arial"/>
                <a:ea typeface="DejaVu Sans"/>
              </a:rPr>
              <a:t>Going through en-globalization and de-globalization</a:t>
            </a:r>
            <a:endParaRPr b="0" lang="nl-NL" sz="15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r>
              <a:rPr b="0" lang="en-US" sz="1500" spc="-1" strike="noStrike">
                <a:solidFill>
                  <a:srgbClr val="000000"/>
                </a:solidFill>
                <a:latin typeface="Arial"/>
                <a:ea typeface="DejaVu Sans"/>
              </a:rPr>
              <a:t>– </a:t>
            </a:r>
            <a:r>
              <a:rPr b="0" lang="en-US" sz="1500" spc="-1" strike="noStrike">
                <a:solidFill>
                  <a:srgbClr val="000000"/>
                </a:solidFill>
                <a:latin typeface="Arial"/>
                <a:ea typeface="DejaVu Sans"/>
              </a:rPr>
              <a:t>Dynamic, mobile, unstable, </a:t>
            </a:r>
            <a:r>
              <a:rPr b="0" lang="en-US" sz="1500" spc="-1" strike="noStrike" u="sng">
                <a:solidFill>
                  <a:srgbClr val="000000"/>
                </a:solidFill>
                <a:uFillTx/>
                <a:latin typeface="Arial"/>
                <a:ea typeface="DejaVu Sans"/>
              </a:rPr>
              <a:t>yet</a:t>
            </a:r>
            <a:r>
              <a:rPr b="0" lang="en-US" sz="1500" spc="-1" strike="noStrike">
                <a:solidFill>
                  <a:srgbClr val="000000"/>
                </a:solidFill>
                <a:latin typeface="Arial"/>
                <a:ea typeface="DejaVu Sans"/>
              </a:rPr>
              <a:t> ordered processes, messy, unpredictable but </a:t>
            </a:r>
            <a:r>
              <a:rPr b="0" lang="en-US" sz="1500" spc="-1" strike="noStrike" u="sng">
                <a:solidFill>
                  <a:srgbClr val="000000"/>
                </a:solidFill>
                <a:uFillTx/>
                <a:latin typeface="Arial"/>
                <a:ea typeface="DejaVu Sans"/>
              </a:rPr>
              <a:t>understandable</a:t>
            </a:r>
            <a:r>
              <a:rPr b="0" lang="en-US" sz="1500" spc="-1" strike="noStrike">
                <a:solidFill>
                  <a:srgbClr val="000000"/>
                </a:solidFill>
                <a:latin typeface="Arial"/>
                <a:ea typeface="DejaVu Sans"/>
              </a:rPr>
              <a:t> at a deeper level</a:t>
            </a:r>
            <a:endParaRPr b="0" lang="nl-NL" sz="15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r>
              <a:rPr b="0" lang="en-US" sz="1500" spc="-1" strike="noStrike">
                <a:solidFill>
                  <a:srgbClr val="000000"/>
                </a:solidFill>
                <a:latin typeface="Arial"/>
                <a:ea typeface="DejaVu Sans"/>
              </a:rPr>
              <a:t>– </a:t>
            </a:r>
            <a:r>
              <a:rPr b="0" lang="en-US" sz="1500" spc="-1" strike="noStrike">
                <a:solidFill>
                  <a:srgbClr val="000000"/>
                </a:solidFill>
                <a:latin typeface="Arial"/>
                <a:ea typeface="DejaVu Sans"/>
              </a:rPr>
              <a:t>A dynamic complex of emerging, stabilizing and changing dialects we actually observe, hear, speak, read and write (the intention we put into it)</a:t>
            </a:r>
            <a:endParaRPr b="0" lang="nl-NL" sz="15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r>
              <a:rPr b="1" lang="en-US" sz="2200" spc="-1" strike="noStrike">
                <a:solidFill>
                  <a:srgbClr val="000000"/>
                </a:solidFill>
                <a:latin typeface="Arial"/>
                <a:ea typeface="DejaVu Sans"/>
              </a:rPr>
              <a:t>Grassroots literacies (to ‘Grassroots semiotization)</a:t>
            </a:r>
            <a:endParaRPr b="0" lang="nl-NL" sz="2200" spc="-1" strike="noStrike">
              <a:solidFill>
                <a:srgbClr val="000000"/>
              </a:solidFill>
              <a:latin typeface="Arial"/>
            </a:endParaRPr>
          </a:p>
          <a:p>
            <a:pPr>
              <a:lnSpc>
                <a:spcPct val="100000"/>
              </a:lnSpc>
            </a:pPr>
            <a:endParaRPr b="0" lang="nl-NL" sz="2200" spc="-1" strike="noStrike">
              <a:solidFill>
                <a:srgbClr val="000000"/>
              </a:solidFill>
              <a:latin typeface="Arial"/>
            </a:endParaRPr>
          </a:p>
          <a:p>
            <a:pPr>
              <a:lnSpc>
                <a:spcPct val="100000"/>
              </a:lnSpc>
            </a:pPr>
            <a:r>
              <a:rPr b="0" lang="en-US" sz="1500" spc="-1" strike="noStrike">
                <a:solidFill>
                  <a:srgbClr val="000000"/>
                </a:solidFill>
                <a:latin typeface="Arial"/>
                <a:ea typeface="DejaVu Sans"/>
              </a:rPr>
              <a:t>– </a:t>
            </a:r>
            <a:r>
              <a:rPr b="0" lang="en-US" sz="1500" spc="-1" strike="noStrike">
                <a:solidFill>
                  <a:srgbClr val="000000"/>
                </a:solidFill>
                <a:latin typeface="Arial"/>
                <a:ea typeface="DejaVu Sans"/>
              </a:rPr>
              <a:t>Literacies that do not correspond with ‘normalcy’ (i.e., normative literacies)</a:t>
            </a:r>
            <a:endParaRPr b="0" lang="nl-NL" sz="1500" spc="-1" strike="noStrike">
              <a:solidFill>
                <a:srgbClr val="000000"/>
              </a:solidFill>
              <a:latin typeface="Arial"/>
            </a:endParaRPr>
          </a:p>
          <a:p>
            <a:pPr>
              <a:lnSpc>
                <a:spcPct val="100000"/>
              </a:lnSpc>
            </a:pPr>
            <a:endParaRPr b="0" lang="nl-NL" sz="1500" spc="-1" strike="noStrike">
              <a:solidFill>
                <a:srgbClr val="000000"/>
              </a:solidFill>
              <a:latin typeface="Arial"/>
            </a:endParaRPr>
          </a:p>
          <a:p>
            <a:pPr>
              <a:lnSpc>
                <a:spcPct val="100000"/>
              </a:lnSpc>
            </a:pPr>
            <a:r>
              <a:rPr b="0" lang="en-US" sz="1500" spc="-1" strike="noStrike">
                <a:solidFill>
                  <a:srgbClr val="000000"/>
                </a:solidFill>
                <a:latin typeface="Arial"/>
                <a:ea typeface="DejaVu Sans"/>
              </a:rPr>
              <a:t>– </a:t>
            </a:r>
            <a:r>
              <a:rPr b="0" lang="en-US" sz="1500" spc="-1" strike="noStrike">
                <a:solidFill>
                  <a:srgbClr val="000000"/>
                </a:solidFill>
                <a:latin typeface="Arial"/>
                <a:ea typeface="DejaVu Sans"/>
              </a:rPr>
              <a:t>See for example TextSpeak (between South-African teenagers)</a:t>
            </a:r>
            <a:br>
              <a:rPr sz="1500"/>
            </a:br>
            <a:br>
              <a:rPr sz="1500"/>
            </a:br>
            <a:r>
              <a:rPr b="0" lang="en-US" sz="1500" spc="-1" strike="noStrike">
                <a:solidFill>
                  <a:srgbClr val="000000"/>
                </a:solidFill>
                <a:latin typeface="Arial"/>
                <a:ea typeface="DejaVu Sans"/>
              </a:rPr>
              <a:t>– But rather than a literacy, see it as a way of semiotization, a bottom-up approach of meaning-making. It’s not wrong per se, it’s the way that ‘they put intention into it’</a:t>
            </a:r>
            <a:endParaRPr b="0" lang="nl-NL" sz="1500" spc="-1" strike="noStrike">
              <a:solidFill>
                <a:srgbClr val="000000"/>
              </a:solidFill>
              <a:latin typeface="Arial"/>
            </a:endParaRPr>
          </a:p>
          <a:p>
            <a:pPr>
              <a:lnSpc>
                <a:spcPct val="100000"/>
              </a:lnSpc>
            </a:pPr>
            <a:endParaRPr b="0" lang="nl-NL" sz="1500" spc="-1" strike="noStrike">
              <a:solidFill>
                <a:srgbClr val="000000"/>
              </a:solidFill>
              <a:latin typeface="Arial"/>
            </a:endParaRPr>
          </a:p>
          <a:p>
            <a:pPr>
              <a:lnSpc>
                <a:spcPct val="100000"/>
              </a:lnSpc>
            </a:pPr>
            <a:endParaRPr b="0" lang="nl-NL" sz="2200" spc="-1" strike="noStrike">
              <a:solidFill>
                <a:srgbClr val="000000"/>
              </a:solidFill>
              <a:latin typeface="Arial"/>
            </a:endParaRPr>
          </a:p>
        </p:txBody>
      </p:sp>
      <p:sp>
        <p:nvSpPr>
          <p:cNvPr id="178" name="Tekstvak 1"/>
          <p:cNvSpPr/>
          <p:nvPr/>
        </p:nvSpPr>
        <p:spPr>
          <a:xfrm>
            <a:off x="678960" y="900000"/>
            <a:ext cx="359316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Jan Blommaert (1961–2021)</a:t>
            </a:r>
            <a:endParaRPr b="0" lang="nl-NL" sz="2400" spc="-1" strike="noStrike">
              <a:solidFill>
                <a:srgbClr val="000000"/>
              </a:solidFill>
              <a:latin typeface="Arial"/>
            </a:endParaRPr>
          </a:p>
        </p:txBody>
      </p:sp>
      <p:sp>
        <p:nvSpPr>
          <p:cNvPr id="179" name="PlaceHolder 7"/>
          <p:cNvSpPr/>
          <p:nvPr/>
        </p:nvSpPr>
        <p:spPr>
          <a:xfrm>
            <a:off x="838440" y="-426600"/>
            <a:ext cx="10513080" cy="1323000"/>
          </a:xfrm>
          <a:prstGeom prst="rect">
            <a:avLst/>
          </a:prstGeom>
          <a:noFill/>
          <a:ln w="0">
            <a:noFill/>
          </a:ln>
        </p:spPr>
        <p:style>
          <a:lnRef idx="0"/>
          <a:fillRef idx="0"/>
          <a:effectRef idx="0"/>
          <a:fontRef idx="minor"/>
        </p:style>
        <p:txBody>
          <a:bodyPr lIns="0" rIns="0" tIns="0" bIns="0" anchor="ctr">
            <a:noAutofit/>
          </a:bodyPr>
          <a:p>
            <a:pPr algn="ctr">
              <a:lnSpc>
                <a:spcPct val="100000"/>
              </a:lnSpc>
              <a:tabLst>
                <a:tab algn="l" pos="0"/>
              </a:tabLst>
            </a:pPr>
            <a:r>
              <a:rPr b="0" lang="en-US" sz="2100" spc="-1" strike="noStrike">
                <a:solidFill>
                  <a:srgbClr val="000000"/>
                </a:solidFill>
                <a:latin typeface="Calibri"/>
                <a:ea typeface="DejaVu Sans"/>
              </a:rPr>
              <a:t>Emojis as Supervernaculars: Grassroots &amp; Normative Approaches Towards Emoji Semiotization</a:t>
            </a:r>
            <a:endParaRPr b="0" lang="nl-NL"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0" name="Picture 2" descr="Picture 2"/>
          <p:cNvPicPr/>
          <p:nvPr/>
        </p:nvPicPr>
        <p:blipFill>
          <a:blip r:embed="rId1"/>
          <a:stretch/>
        </p:blipFill>
        <p:spPr>
          <a:xfrm>
            <a:off x="0" y="0"/>
            <a:ext cx="4810680" cy="6855480"/>
          </a:xfrm>
          <a:prstGeom prst="rect">
            <a:avLst/>
          </a:prstGeom>
          <a:ln w="12600">
            <a:noFill/>
          </a:ln>
        </p:spPr>
      </p:pic>
      <p:pic>
        <p:nvPicPr>
          <p:cNvPr id="181" name="Picture 2" descr="Picture 2"/>
          <p:cNvPicPr/>
          <p:nvPr/>
        </p:nvPicPr>
        <p:blipFill>
          <a:blip r:embed="rId2"/>
          <a:stretch/>
        </p:blipFill>
        <p:spPr>
          <a:xfrm>
            <a:off x="7378560" y="1452240"/>
            <a:ext cx="474840" cy="474840"/>
          </a:xfrm>
          <a:prstGeom prst="rect">
            <a:avLst/>
          </a:prstGeom>
          <a:ln w="12600">
            <a:noFill/>
          </a:ln>
        </p:spPr>
      </p:pic>
      <p:pic>
        <p:nvPicPr>
          <p:cNvPr id="182" name="Picture 4" descr="Picture 4"/>
          <p:cNvPicPr/>
          <p:nvPr/>
        </p:nvPicPr>
        <p:blipFill>
          <a:blip r:embed="rId3"/>
          <a:stretch/>
        </p:blipFill>
        <p:spPr>
          <a:xfrm>
            <a:off x="7946280" y="1434240"/>
            <a:ext cx="474840" cy="474840"/>
          </a:xfrm>
          <a:prstGeom prst="rect">
            <a:avLst/>
          </a:prstGeom>
          <a:ln w="12600">
            <a:noFill/>
          </a:ln>
        </p:spPr>
      </p:pic>
      <p:pic>
        <p:nvPicPr>
          <p:cNvPr id="183" name="Picture 6" descr="Picture 6"/>
          <p:cNvPicPr/>
          <p:nvPr/>
        </p:nvPicPr>
        <p:blipFill>
          <a:blip r:embed="rId4"/>
          <a:stretch/>
        </p:blipFill>
        <p:spPr>
          <a:xfrm>
            <a:off x="8513640" y="1436400"/>
            <a:ext cx="474840" cy="474840"/>
          </a:xfrm>
          <a:prstGeom prst="rect">
            <a:avLst/>
          </a:prstGeom>
          <a:ln w="12600">
            <a:noFill/>
          </a:ln>
        </p:spPr>
      </p:pic>
      <p:pic>
        <p:nvPicPr>
          <p:cNvPr id="184" name="Picture 8" descr="Picture 8"/>
          <p:cNvPicPr/>
          <p:nvPr/>
        </p:nvPicPr>
        <p:blipFill>
          <a:blip r:embed="rId5"/>
          <a:stretch/>
        </p:blipFill>
        <p:spPr>
          <a:xfrm>
            <a:off x="9081000" y="1452240"/>
            <a:ext cx="474840" cy="474840"/>
          </a:xfrm>
          <a:prstGeom prst="rect">
            <a:avLst/>
          </a:prstGeom>
          <a:ln w="12600">
            <a:noFill/>
          </a:ln>
        </p:spPr>
      </p:pic>
      <p:pic>
        <p:nvPicPr>
          <p:cNvPr id="185" name="Picture 10" descr="Picture 10"/>
          <p:cNvPicPr/>
          <p:nvPr/>
        </p:nvPicPr>
        <p:blipFill>
          <a:blip r:embed="rId6"/>
          <a:stretch/>
        </p:blipFill>
        <p:spPr>
          <a:xfrm>
            <a:off x="9648360" y="1452240"/>
            <a:ext cx="474840" cy="474840"/>
          </a:xfrm>
          <a:prstGeom prst="rect">
            <a:avLst/>
          </a:prstGeom>
          <a:ln w="12600">
            <a:noFill/>
          </a:ln>
        </p:spPr>
      </p:pic>
      <p:sp>
        <p:nvSpPr>
          <p:cNvPr id="186" name="Tekstvak 5"/>
          <p:cNvSpPr/>
          <p:nvPr/>
        </p:nvSpPr>
        <p:spPr>
          <a:xfrm>
            <a:off x="7046280" y="2228760"/>
            <a:ext cx="4721760" cy="3107160"/>
          </a:xfrm>
          <a:prstGeom prst="rect">
            <a:avLst/>
          </a:prstGeom>
          <a:noFill/>
          <a:ln w="12600">
            <a:noFill/>
          </a:ln>
        </p:spPr>
        <p:style>
          <a:lnRef idx="0"/>
          <a:fillRef idx="0"/>
          <a:effectRef idx="0"/>
          <a:fontRef idx="minor"/>
        </p:style>
        <p:txBody>
          <a:bodyPr wrap="none" lIns="45720" rIns="45720" tIns="45000" bIns="45000" anchor="t">
            <a:spAutoFit/>
          </a:bodyPr>
          <a:p>
            <a:pPr marL="285840" indent="-285840">
              <a:lnSpc>
                <a:spcPct val="100000"/>
              </a:lnSpc>
              <a:buClr>
                <a:srgbClr val="000000"/>
              </a:buClr>
              <a:buFont typeface="StarSymbol"/>
              <a:buChar char="-"/>
            </a:pPr>
            <a:r>
              <a:rPr b="0" lang="en-US" sz="1800" spc="-1" strike="noStrike">
                <a:solidFill>
                  <a:srgbClr val="000000"/>
                </a:solidFill>
                <a:latin typeface="Calibri"/>
                <a:ea typeface="Calibri"/>
              </a:rPr>
              <a:t>Translations are hard to read</a:t>
            </a:r>
            <a:endParaRPr b="0" lang="nl-NL" sz="1800" spc="-1" strike="noStrike">
              <a:solidFill>
                <a:srgbClr val="000000"/>
              </a:solidFill>
              <a:latin typeface="Arial"/>
            </a:endParaRPr>
          </a:p>
          <a:p>
            <a:pPr marL="285840" indent="-285840">
              <a:lnSpc>
                <a:spcPct val="100000"/>
              </a:lnSpc>
              <a:buClr>
                <a:srgbClr val="000000"/>
              </a:buClr>
              <a:buFont typeface="StarSymbol"/>
              <a:buChar char="-"/>
            </a:pPr>
            <a:r>
              <a:rPr b="0" lang="en-US" sz="1800" spc="-1" strike="noStrike">
                <a:solidFill>
                  <a:srgbClr val="000000"/>
                </a:solidFill>
                <a:latin typeface="Calibri"/>
                <a:ea typeface="Calibri"/>
              </a:rPr>
              <a:t>Some lines can be found multiple times</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tabLst>
                <a:tab algn="l" pos="0"/>
              </a:tabLst>
            </a:pPr>
            <a:endParaRPr b="0" lang="nl-NL" sz="1800" spc="-1" strike="noStrike">
              <a:solidFill>
                <a:srgbClr val="000000"/>
              </a:solidFill>
              <a:latin typeface="Arial"/>
            </a:endParaRPr>
          </a:p>
          <a:p>
            <a:pPr marL="285840" indent="-285840">
              <a:lnSpc>
                <a:spcPct val="100000"/>
              </a:lnSpc>
              <a:buClr>
                <a:srgbClr val="000000"/>
              </a:buClr>
              <a:buFont typeface="StarSymbol"/>
              <a:buChar char="-"/>
              <a:tabLst>
                <a:tab algn="l" pos="0"/>
              </a:tabLst>
            </a:pPr>
            <a:r>
              <a:rPr b="0" lang="en-US" sz="1800" spc="-1" strike="noStrike">
                <a:solidFill>
                  <a:srgbClr val="000000"/>
                </a:solidFill>
                <a:latin typeface="Calibri"/>
                <a:ea typeface="Calibri"/>
              </a:rPr>
              <a:t>Emojis are updated, might become unreadable</a:t>
            </a:r>
            <a:endParaRPr b="0" lang="nl-NL" sz="1800" spc="-1" strike="noStrike">
              <a:solidFill>
                <a:srgbClr val="000000"/>
              </a:solidFill>
              <a:latin typeface="Arial"/>
            </a:endParaRPr>
          </a:p>
          <a:p>
            <a:pPr>
              <a:lnSpc>
                <a:spcPct val="100000"/>
              </a:lnSpc>
              <a:tabLst>
                <a:tab algn="l" pos="0"/>
              </a:tabLst>
            </a:pPr>
            <a:endParaRPr b="0" lang="nl-NL" sz="1800" spc="-1" strike="noStrike">
              <a:solidFill>
                <a:srgbClr val="000000"/>
              </a:solidFill>
              <a:latin typeface="Arial"/>
            </a:endParaRPr>
          </a:p>
          <a:p>
            <a:pPr>
              <a:lnSpc>
                <a:spcPct val="100000"/>
              </a:lnSpc>
              <a:tabLst>
                <a:tab algn="l" pos="0"/>
              </a:tabLst>
            </a:pPr>
            <a:endParaRPr b="0" lang="nl-NL" sz="1800" spc="-1" strike="noStrike">
              <a:solidFill>
                <a:srgbClr val="000000"/>
              </a:solidFill>
              <a:latin typeface="Arial"/>
            </a:endParaRPr>
          </a:p>
          <a:p>
            <a:pPr>
              <a:lnSpc>
                <a:spcPct val="100000"/>
              </a:lnSpc>
              <a:tabLst>
                <a:tab algn="l" pos="0"/>
              </a:tabLst>
            </a:pPr>
            <a:endParaRPr b="0" lang="nl-NL" sz="1800" spc="-1" strike="noStrike">
              <a:solidFill>
                <a:srgbClr val="000000"/>
              </a:solidFill>
              <a:latin typeface="Arial"/>
            </a:endParaRPr>
          </a:p>
          <a:p>
            <a:pPr marL="285840" indent="-285840">
              <a:lnSpc>
                <a:spcPct val="100000"/>
              </a:lnSpc>
              <a:buClr>
                <a:srgbClr val="000000"/>
              </a:buClr>
              <a:buFont typeface="StarSymbol"/>
              <a:buChar char="-"/>
              <a:tabLst>
                <a:tab algn="l" pos="0"/>
              </a:tabLst>
            </a:pPr>
            <a:r>
              <a:rPr b="0" lang="en-US" sz="1800" spc="-1" strike="noStrike">
                <a:solidFill>
                  <a:srgbClr val="000000"/>
                </a:solidFill>
                <a:latin typeface="Calibri"/>
                <a:ea typeface="Calibri"/>
              </a:rPr>
              <a:t>Differences between platforms</a:t>
            </a:r>
            <a:endParaRPr b="0" lang="nl-NL" sz="1800" spc="-1" strike="noStrike">
              <a:solidFill>
                <a:srgbClr val="000000"/>
              </a:solidFill>
              <a:latin typeface="Arial"/>
            </a:endParaRPr>
          </a:p>
        </p:txBody>
      </p:sp>
      <p:sp>
        <p:nvSpPr>
          <p:cNvPr id="187" name="Tekstvak 11"/>
          <p:cNvSpPr/>
          <p:nvPr/>
        </p:nvSpPr>
        <p:spPr>
          <a:xfrm>
            <a:off x="7356600" y="784080"/>
            <a:ext cx="3034080" cy="36396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1800" spc="-1" strike="noStrike">
                <a:solidFill>
                  <a:srgbClr val="000000"/>
                </a:solidFill>
                <a:latin typeface="Calibri"/>
                <a:ea typeface="Calibri"/>
              </a:rPr>
              <a:t>FEATURES OF EMOJI: SYMBOLIC</a:t>
            </a:r>
            <a:endParaRPr b="0" lang="nl-NL" sz="1800" spc="-1" strike="noStrike">
              <a:solidFill>
                <a:srgbClr val="000000"/>
              </a:solidFill>
              <a:latin typeface="Arial"/>
            </a:endParaRPr>
          </a:p>
        </p:txBody>
      </p:sp>
      <p:pic>
        <p:nvPicPr>
          <p:cNvPr id="188" name="Afbeelding 13" descr="Afbeelding 13"/>
          <p:cNvPicPr/>
          <p:nvPr/>
        </p:nvPicPr>
        <p:blipFill>
          <a:blip r:embed="rId7"/>
          <a:stretch/>
        </p:blipFill>
        <p:spPr>
          <a:xfrm>
            <a:off x="6755760" y="3011400"/>
            <a:ext cx="4467960" cy="695880"/>
          </a:xfrm>
          <a:prstGeom prst="rect">
            <a:avLst/>
          </a:prstGeom>
          <a:ln w="12600">
            <a:noFill/>
          </a:ln>
        </p:spPr>
      </p:pic>
      <p:pic>
        <p:nvPicPr>
          <p:cNvPr id="189" name="Afbeelding 14" descr="Afbeelding 14"/>
          <p:cNvPicPr/>
          <p:nvPr/>
        </p:nvPicPr>
        <p:blipFill>
          <a:blip r:embed="rId8"/>
          <a:stretch/>
        </p:blipFill>
        <p:spPr>
          <a:xfrm>
            <a:off x="6838200" y="4388400"/>
            <a:ext cx="4048920" cy="576000"/>
          </a:xfrm>
          <a:prstGeom prst="rect">
            <a:avLst/>
          </a:prstGeom>
          <a:ln w="12600">
            <a:noFill/>
          </a:ln>
        </p:spPr>
      </p:pic>
      <p:pic>
        <p:nvPicPr>
          <p:cNvPr id="190" name="Afbeelding 15" descr="Afbeelding 15"/>
          <p:cNvPicPr/>
          <p:nvPr/>
        </p:nvPicPr>
        <p:blipFill>
          <a:blip r:embed="rId9"/>
          <a:stretch/>
        </p:blipFill>
        <p:spPr>
          <a:xfrm>
            <a:off x="7365240" y="5435280"/>
            <a:ext cx="2771640" cy="1384560"/>
          </a:xfrm>
          <a:prstGeom prst="rect">
            <a:avLst/>
          </a:prstGeom>
          <a:ln w="1260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91" name="PlaceHolder 1"/>
          <p:cNvSpPr>
            <a:spLocks noGrp="1"/>
          </p:cNvSpPr>
          <p:nvPr>
            <p:ph type="title"/>
          </p:nvPr>
        </p:nvSpPr>
        <p:spPr>
          <a:xfrm>
            <a:off x="838080" y="365040"/>
            <a:ext cx="10513080" cy="1323000"/>
          </a:xfrm>
          <a:prstGeom prst="rect">
            <a:avLst/>
          </a:prstGeom>
          <a:noFill/>
          <a:ln w="0">
            <a:noFill/>
          </a:ln>
        </p:spPr>
        <p:txBody>
          <a:bodyPr lIns="0" rIns="0" tIns="0" bIns="0" anchor="ctr">
            <a:noAutofit/>
          </a:bodyPr>
          <a:p>
            <a:pPr indent="0" algn="ctr">
              <a:lnSpc>
                <a:spcPct val="100000"/>
              </a:lnSpc>
              <a:buNone/>
              <a:tabLst>
                <a:tab algn="l" pos="0"/>
              </a:tabLst>
            </a:pPr>
            <a:r>
              <a:rPr b="1" lang="en-US" sz="2400" spc="-1" strike="noStrike">
                <a:solidFill>
                  <a:srgbClr val="000000"/>
                </a:solidFill>
                <a:latin typeface="Calibri"/>
              </a:rPr>
              <a:t>Grimacing Face Emoji</a:t>
            </a:r>
            <a:endParaRPr b="0" lang="nl-NL" sz="2400" spc="-1" strike="noStrike">
              <a:solidFill>
                <a:srgbClr val="000000"/>
              </a:solidFill>
              <a:latin typeface="Arial"/>
            </a:endParaRPr>
          </a:p>
        </p:txBody>
      </p:sp>
      <p:pic>
        <p:nvPicPr>
          <p:cNvPr id="192" name="" descr=""/>
          <p:cNvPicPr/>
          <p:nvPr/>
        </p:nvPicPr>
        <p:blipFill>
          <a:blip r:embed="rId1"/>
          <a:stretch/>
        </p:blipFill>
        <p:spPr>
          <a:xfrm>
            <a:off x="774720" y="1329120"/>
            <a:ext cx="6422400" cy="5090400"/>
          </a:xfrm>
          <a:prstGeom prst="rect">
            <a:avLst/>
          </a:prstGeom>
          <a:ln w="0">
            <a:noFill/>
          </a:ln>
        </p:spPr>
      </p:pic>
      <p:pic>
        <p:nvPicPr>
          <p:cNvPr id="193" name="" descr=""/>
          <p:cNvPicPr/>
          <p:nvPr/>
        </p:nvPicPr>
        <p:blipFill>
          <a:blip r:embed="rId2"/>
          <a:stretch/>
        </p:blipFill>
        <p:spPr>
          <a:xfrm>
            <a:off x="8200800" y="2506680"/>
            <a:ext cx="2232000" cy="24984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
          <p:cNvSpPr/>
          <p:nvPr/>
        </p:nvSpPr>
        <p:spPr>
          <a:xfrm>
            <a:off x="2340000" y="252000"/>
            <a:ext cx="7018920" cy="47055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nl-NL" sz="26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r>
              <a:rPr b="0" lang="en-US" sz="1800" spc="-1" strike="noStrike">
                <a:solidFill>
                  <a:srgbClr val="000000"/>
                </a:solidFill>
                <a:latin typeface="Arial"/>
                <a:ea typeface="DejaVu Sans"/>
              </a:rPr>
              <a:t>– </a:t>
            </a:r>
            <a:r>
              <a:rPr b="0" lang="en-US" sz="1800" spc="-1" strike="noStrike">
                <a:solidFill>
                  <a:srgbClr val="000000"/>
                </a:solidFill>
                <a:latin typeface="Arial"/>
                <a:ea typeface="DejaVu Sans"/>
              </a:rPr>
              <a:t>Where did I start with my PhD and why am I studying emoji semiotization rather than emoji meanings?</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r>
              <a:rPr b="0" lang="en-US" sz="1800" spc="-1" strike="noStrike">
                <a:solidFill>
                  <a:srgbClr val="000000"/>
                </a:solidFill>
                <a:latin typeface="Arial"/>
                <a:ea typeface="DejaVu Sans"/>
              </a:rPr>
              <a:t>– </a:t>
            </a:r>
            <a:r>
              <a:rPr b="0" lang="en-US" sz="1800" spc="-1" strike="noStrike">
                <a:solidFill>
                  <a:srgbClr val="000000"/>
                </a:solidFill>
                <a:latin typeface="Arial"/>
                <a:ea typeface="DejaVu Sans"/>
              </a:rPr>
              <a:t>A brief look at my first paper, resulting in;</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r>
              <a:rPr b="0" lang="en-US" sz="1800" spc="-1" strike="noStrike">
                <a:solidFill>
                  <a:srgbClr val="000000"/>
                </a:solidFill>
                <a:latin typeface="Arial"/>
                <a:ea typeface="DejaVu Sans"/>
              </a:rPr>
              <a:t>– </a:t>
            </a:r>
            <a:r>
              <a:rPr b="0" lang="en-US" sz="1800" spc="-1" strike="noStrike">
                <a:solidFill>
                  <a:srgbClr val="000000"/>
                </a:solidFill>
                <a:latin typeface="Arial"/>
                <a:ea typeface="DejaVu Sans"/>
              </a:rPr>
              <a:t>A theoretical embedding in a cybersemiotic framework with concepts that need to develop and be understood;</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r>
              <a:rPr b="0" lang="en-US" sz="1800" spc="-1" strike="noStrike">
                <a:solidFill>
                  <a:srgbClr val="000000"/>
                </a:solidFill>
                <a:latin typeface="Arial"/>
                <a:ea typeface="DejaVu Sans"/>
              </a:rPr>
              <a:t>– </a:t>
            </a:r>
            <a:r>
              <a:rPr b="0" lang="en-US" sz="1800" spc="-1" strike="noStrike">
                <a:solidFill>
                  <a:srgbClr val="000000"/>
                </a:solidFill>
                <a:latin typeface="Arial"/>
                <a:ea typeface="DejaVu Sans"/>
              </a:rPr>
              <a:t>Resulting in a new study (emojis as supervernaculars);</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r>
              <a:rPr b="0" lang="en-US" sz="1800" spc="-1" strike="noStrike">
                <a:solidFill>
                  <a:srgbClr val="000000"/>
                </a:solidFill>
                <a:latin typeface="Arial"/>
                <a:ea typeface="DejaVu Sans"/>
              </a:rPr>
              <a:t>– </a:t>
            </a:r>
            <a:r>
              <a:rPr b="0" lang="en-US" sz="1800" spc="-1" strike="noStrike">
                <a:solidFill>
                  <a:srgbClr val="000000"/>
                </a:solidFill>
                <a:latin typeface="Arial"/>
                <a:ea typeface="DejaVu Sans"/>
              </a:rPr>
              <a:t>A few examples of emoji semiotization from different perspectives;</a:t>
            </a:r>
            <a:endParaRPr b="0" lang="nl-NL" sz="1800" spc="-1" strike="noStrike">
              <a:solidFill>
                <a:srgbClr val="000000"/>
              </a:solidFill>
              <a:latin typeface="Arial"/>
            </a:endParaRPr>
          </a:p>
          <a:p>
            <a:pPr>
              <a:lnSpc>
                <a:spcPct val="100000"/>
              </a:lnSpc>
            </a:pPr>
            <a:endParaRPr b="0" lang="nl-NL" sz="1800" spc="-1" strike="noStrike">
              <a:solidFill>
                <a:srgbClr val="000000"/>
              </a:solidFill>
              <a:latin typeface="Arial"/>
            </a:endParaRPr>
          </a:p>
          <a:p>
            <a:pPr>
              <a:lnSpc>
                <a:spcPct val="100000"/>
              </a:lnSpc>
            </a:pPr>
            <a:r>
              <a:rPr b="0" lang="en-US" sz="1800" spc="-1" strike="noStrike">
                <a:solidFill>
                  <a:srgbClr val="000000"/>
                </a:solidFill>
                <a:latin typeface="Arial"/>
                <a:ea typeface="DejaVu Sans"/>
              </a:rPr>
              <a:t>– </a:t>
            </a:r>
            <a:r>
              <a:rPr b="0" lang="en-US" sz="1800" spc="-1" strike="noStrike">
                <a:solidFill>
                  <a:srgbClr val="000000"/>
                </a:solidFill>
                <a:latin typeface="Arial"/>
                <a:ea typeface="DejaVu Sans"/>
              </a:rPr>
              <a:t>Two theoretical concepts emerge that need to be developed</a:t>
            </a:r>
            <a:endParaRPr b="0" lang="nl-N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 name="Tekstvak 3"/>
          <p:cNvSpPr/>
          <p:nvPr/>
        </p:nvSpPr>
        <p:spPr>
          <a:xfrm>
            <a:off x="2993040" y="0"/>
            <a:ext cx="6186960" cy="63828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3600" spc="-1" strike="noStrike">
                <a:solidFill>
                  <a:srgbClr val="000000"/>
                </a:solidFill>
                <a:latin typeface="Calibri"/>
                <a:ea typeface="Calibri"/>
              </a:rPr>
              <a:t>Emoji indexicals of the pandemic</a:t>
            </a:r>
            <a:endParaRPr b="0" lang="nl-NL" sz="3600" spc="-1" strike="noStrike">
              <a:solidFill>
                <a:srgbClr val="000000"/>
              </a:solidFill>
              <a:latin typeface="Arial"/>
            </a:endParaRPr>
          </a:p>
        </p:txBody>
      </p:sp>
      <p:pic>
        <p:nvPicPr>
          <p:cNvPr id="86" name="Afbeelding 4" descr="Afbeelding 4">
            <a:hlinkClick r:id="rId1"/>
          </p:cNvPr>
          <p:cNvPicPr/>
          <p:nvPr/>
        </p:nvPicPr>
        <p:blipFill>
          <a:blip r:embed="rId2"/>
          <a:stretch/>
        </p:blipFill>
        <p:spPr>
          <a:xfrm>
            <a:off x="1138680" y="971280"/>
            <a:ext cx="4060440" cy="3555000"/>
          </a:xfrm>
          <a:prstGeom prst="rect">
            <a:avLst/>
          </a:prstGeom>
          <a:ln w="12600">
            <a:noFill/>
          </a:ln>
        </p:spPr>
      </p:pic>
      <p:sp>
        <p:nvSpPr>
          <p:cNvPr id="87" name="Tekstvak 5"/>
          <p:cNvSpPr/>
          <p:nvPr/>
        </p:nvSpPr>
        <p:spPr>
          <a:xfrm>
            <a:off x="2483640" y="590040"/>
            <a:ext cx="137124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SYMBOLIC</a:t>
            </a:r>
            <a:endParaRPr b="0" lang="nl-NL" sz="2400" spc="-1" strike="noStrike">
              <a:solidFill>
                <a:srgbClr val="000000"/>
              </a:solidFill>
              <a:latin typeface="Arial"/>
            </a:endParaRPr>
          </a:p>
        </p:txBody>
      </p:sp>
      <p:pic>
        <p:nvPicPr>
          <p:cNvPr id="88" name="Afbeelding 6" descr="Afbeelding 6">
            <a:hlinkClick r:id="rId3"/>
          </p:cNvPr>
          <p:cNvPicPr/>
          <p:nvPr/>
        </p:nvPicPr>
        <p:blipFill>
          <a:blip r:embed="rId4"/>
          <a:stretch/>
        </p:blipFill>
        <p:spPr>
          <a:xfrm>
            <a:off x="1138680" y="4910040"/>
            <a:ext cx="4060440" cy="616680"/>
          </a:xfrm>
          <a:prstGeom prst="rect">
            <a:avLst/>
          </a:prstGeom>
          <a:ln w="12600">
            <a:noFill/>
          </a:ln>
        </p:spPr>
      </p:pic>
      <p:pic>
        <p:nvPicPr>
          <p:cNvPr id="89" name="Afbeelding 7" descr="Afbeelding 7">
            <a:hlinkClick r:id="rId5"/>
          </p:cNvPr>
          <p:cNvPicPr/>
          <p:nvPr/>
        </p:nvPicPr>
        <p:blipFill>
          <a:blip r:embed="rId6"/>
          <a:stretch/>
        </p:blipFill>
        <p:spPr>
          <a:xfrm>
            <a:off x="6990480" y="971280"/>
            <a:ext cx="3600720" cy="3195000"/>
          </a:xfrm>
          <a:prstGeom prst="rect">
            <a:avLst/>
          </a:prstGeom>
          <a:ln w="12600">
            <a:noFill/>
          </a:ln>
        </p:spPr>
      </p:pic>
      <p:sp>
        <p:nvSpPr>
          <p:cNvPr id="90" name="Tekstvak 8"/>
          <p:cNvSpPr/>
          <p:nvPr/>
        </p:nvSpPr>
        <p:spPr>
          <a:xfrm>
            <a:off x="7771680" y="590040"/>
            <a:ext cx="217152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TYPOGRAPHICAL</a:t>
            </a:r>
            <a:endParaRPr b="0" lang="nl-NL" sz="2400" spc="-1" strike="noStrike">
              <a:solidFill>
                <a:srgbClr val="000000"/>
              </a:solidFill>
              <a:latin typeface="Arial"/>
            </a:endParaRPr>
          </a:p>
        </p:txBody>
      </p:sp>
      <p:pic>
        <p:nvPicPr>
          <p:cNvPr id="91" name="Afbeelding 9" descr="Afbeelding 9"/>
          <p:cNvPicPr/>
          <p:nvPr/>
        </p:nvPicPr>
        <p:blipFill>
          <a:blip r:embed="rId7"/>
          <a:stretch/>
        </p:blipFill>
        <p:spPr>
          <a:xfrm>
            <a:off x="6990480" y="4169160"/>
            <a:ext cx="3600720" cy="2671200"/>
          </a:xfrm>
          <a:prstGeom prst="rect">
            <a:avLst/>
          </a:prstGeom>
          <a:ln w="1260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2" name="Afbeelding 3" descr="Afbeelding 3">
            <a:hlinkClick r:id="rId1"/>
          </p:cNvPr>
          <p:cNvPicPr/>
          <p:nvPr/>
        </p:nvPicPr>
        <p:blipFill>
          <a:blip r:embed="rId2"/>
          <a:stretch/>
        </p:blipFill>
        <p:spPr>
          <a:xfrm>
            <a:off x="729360" y="1677240"/>
            <a:ext cx="4125600" cy="4077000"/>
          </a:xfrm>
          <a:prstGeom prst="rect">
            <a:avLst/>
          </a:prstGeom>
          <a:ln w="12600">
            <a:noFill/>
          </a:ln>
        </p:spPr>
      </p:pic>
      <p:pic>
        <p:nvPicPr>
          <p:cNvPr id="93" name="Afbeelding 5" descr="Afbeelding 5">
            <a:hlinkClick r:id="rId3"/>
          </p:cNvPr>
          <p:cNvPicPr/>
          <p:nvPr/>
        </p:nvPicPr>
        <p:blipFill>
          <a:blip r:embed="rId4"/>
          <a:stretch/>
        </p:blipFill>
        <p:spPr>
          <a:xfrm>
            <a:off x="7335000" y="919800"/>
            <a:ext cx="3885120" cy="5591880"/>
          </a:xfrm>
          <a:prstGeom prst="rect">
            <a:avLst/>
          </a:prstGeom>
          <a:ln w="12600">
            <a:noFill/>
          </a:ln>
        </p:spPr>
      </p:pic>
      <p:sp>
        <p:nvSpPr>
          <p:cNvPr id="94" name="Tekstvak 6"/>
          <p:cNvSpPr/>
          <p:nvPr/>
        </p:nvSpPr>
        <p:spPr>
          <a:xfrm>
            <a:off x="5392800" y="689040"/>
            <a:ext cx="140328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INDEXICAL</a:t>
            </a:r>
            <a:endParaRPr b="0" lang="nl-NL" sz="2400" spc="-1" strike="noStrike">
              <a:solidFill>
                <a:srgbClr val="000000"/>
              </a:solidFill>
              <a:latin typeface="Arial"/>
            </a:endParaRPr>
          </a:p>
        </p:txBody>
      </p:sp>
      <p:sp>
        <p:nvSpPr>
          <p:cNvPr id="95" name="Tekstvak 2"/>
          <p:cNvSpPr/>
          <p:nvPr/>
        </p:nvSpPr>
        <p:spPr>
          <a:xfrm>
            <a:off x="2993040" y="0"/>
            <a:ext cx="6186960" cy="63828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3600" spc="-1" strike="noStrike">
                <a:solidFill>
                  <a:srgbClr val="000000"/>
                </a:solidFill>
                <a:latin typeface="Calibri"/>
                <a:ea typeface="Calibri"/>
              </a:rPr>
              <a:t>Emoji indexicals of the pandemic</a:t>
            </a:r>
            <a:endParaRPr b="0" lang="nl-N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96" name="Picture 2" descr="Picture 2"/>
          <p:cNvPicPr/>
          <p:nvPr/>
        </p:nvPicPr>
        <p:blipFill>
          <a:blip r:embed="rId1"/>
          <a:stretch/>
        </p:blipFill>
        <p:spPr>
          <a:xfrm>
            <a:off x="5853240" y="230040"/>
            <a:ext cx="5758920" cy="2451240"/>
          </a:xfrm>
          <a:prstGeom prst="rect">
            <a:avLst/>
          </a:prstGeom>
          <a:ln w="12600">
            <a:noFill/>
          </a:ln>
        </p:spPr>
      </p:pic>
      <p:pic>
        <p:nvPicPr>
          <p:cNvPr id="97" name="Afbeelding 5" descr="Afbeelding 5"/>
          <p:cNvPicPr/>
          <p:nvPr/>
        </p:nvPicPr>
        <p:blipFill>
          <a:blip r:embed="rId2"/>
          <a:stretch/>
        </p:blipFill>
        <p:spPr>
          <a:xfrm>
            <a:off x="5603040" y="2692440"/>
            <a:ext cx="6259320" cy="4163040"/>
          </a:xfrm>
          <a:prstGeom prst="rect">
            <a:avLst/>
          </a:prstGeom>
          <a:ln w="12600">
            <a:noFill/>
          </a:ln>
        </p:spPr>
      </p:pic>
      <p:pic>
        <p:nvPicPr>
          <p:cNvPr id="98" name="Picture 4" descr="Picture 4"/>
          <p:cNvPicPr/>
          <p:nvPr/>
        </p:nvPicPr>
        <p:blipFill>
          <a:blip r:embed="rId3"/>
          <a:stretch/>
        </p:blipFill>
        <p:spPr>
          <a:xfrm flipH="1">
            <a:off x="1665360" y="1588680"/>
            <a:ext cx="2463840" cy="3678120"/>
          </a:xfrm>
          <a:prstGeom prst="rect">
            <a:avLst/>
          </a:prstGeom>
          <a:ln w="12600">
            <a:noFill/>
          </a:ln>
        </p:spPr>
      </p:pic>
      <p:sp>
        <p:nvSpPr>
          <p:cNvPr id="99" name="Tekstvak 3"/>
          <p:cNvSpPr/>
          <p:nvPr/>
        </p:nvSpPr>
        <p:spPr>
          <a:xfrm>
            <a:off x="617760" y="995040"/>
            <a:ext cx="452448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Ferdinand de Saussure (1857–1913)</a:t>
            </a:r>
            <a:endParaRPr b="0" lang="nl-NL"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00" name="Tekstvak 4"/>
          <p:cNvSpPr/>
          <p:nvPr/>
        </p:nvSpPr>
        <p:spPr>
          <a:xfrm>
            <a:off x="234360" y="995040"/>
            <a:ext cx="529236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Mikhail Mikhailovich Bakhtin (1895–1975)</a:t>
            </a:r>
            <a:endParaRPr b="0" lang="nl-NL" sz="2400" spc="-1" strike="noStrike">
              <a:solidFill>
                <a:srgbClr val="000000"/>
              </a:solidFill>
              <a:latin typeface="Arial"/>
            </a:endParaRPr>
          </a:p>
        </p:txBody>
      </p:sp>
      <p:pic>
        <p:nvPicPr>
          <p:cNvPr id="101" name="Afbeelding 5" descr="Afbeelding 5"/>
          <p:cNvPicPr/>
          <p:nvPr/>
        </p:nvPicPr>
        <p:blipFill>
          <a:blip r:embed="rId1"/>
          <a:stretch/>
        </p:blipFill>
        <p:spPr>
          <a:xfrm flipH="1">
            <a:off x="334080" y="1579320"/>
            <a:ext cx="5097960" cy="3697200"/>
          </a:xfrm>
          <a:prstGeom prst="rect">
            <a:avLst/>
          </a:prstGeom>
          <a:ln w="12600">
            <a:noFill/>
          </a:ln>
        </p:spPr>
      </p:pic>
      <p:sp>
        <p:nvSpPr>
          <p:cNvPr id="102" name="Tekstvak 8"/>
          <p:cNvSpPr/>
          <p:nvPr/>
        </p:nvSpPr>
        <p:spPr>
          <a:xfrm>
            <a:off x="8324280" y="995040"/>
            <a:ext cx="184680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CHRONOTOPE</a:t>
            </a:r>
            <a:endParaRPr b="0" lang="nl-NL" sz="2400" spc="-1" strike="noStrike">
              <a:solidFill>
                <a:srgbClr val="000000"/>
              </a:solidFill>
              <a:latin typeface="Arial"/>
            </a:endParaRPr>
          </a:p>
        </p:txBody>
      </p:sp>
      <p:sp>
        <p:nvSpPr>
          <p:cNvPr id="103" name="Tekstvak 10"/>
          <p:cNvSpPr/>
          <p:nvPr/>
        </p:nvSpPr>
        <p:spPr>
          <a:xfrm>
            <a:off x="8385120" y="2015280"/>
            <a:ext cx="1724760" cy="36396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1800" spc="-1" strike="noStrike">
                <a:solidFill>
                  <a:srgbClr val="000000"/>
                </a:solidFill>
                <a:latin typeface="Calibri"/>
                <a:ea typeface="Calibri"/>
              </a:rPr>
              <a:t>CHRONOS = TIME</a:t>
            </a:r>
            <a:endParaRPr b="0" lang="nl-NL" sz="1800" spc="-1" strike="noStrike">
              <a:solidFill>
                <a:srgbClr val="000000"/>
              </a:solidFill>
              <a:latin typeface="Arial"/>
            </a:endParaRPr>
          </a:p>
        </p:txBody>
      </p:sp>
      <p:pic>
        <p:nvPicPr>
          <p:cNvPr id="104" name="Picture 12" descr="Picture 12"/>
          <p:cNvPicPr/>
          <p:nvPr/>
        </p:nvPicPr>
        <p:blipFill>
          <a:blip r:embed="rId2"/>
          <a:stretch/>
        </p:blipFill>
        <p:spPr>
          <a:xfrm rot="10800000">
            <a:off x="7005960" y="2327040"/>
            <a:ext cx="982440" cy="982440"/>
          </a:xfrm>
          <a:prstGeom prst="rect">
            <a:avLst/>
          </a:prstGeom>
          <a:ln w="12600">
            <a:noFill/>
          </a:ln>
        </p:spPr>
      </p:pic>
      <p:pic>
        <p:nvPicPr>
          <p:cNvPr id="105" name="Picture 12" descr="Picture 12"/>
          <p:cNvPicPr/>
          <p:nvPr/>
        </p:nvPicPr>
        <p:blipFill>
          <a:blip r:embed="rId3"/>
          <a:stretch/>
        </p:blipFill>
        <p:spPr>
          <a:xfrm rot="10800000">
            <a:off x="10503000" y="2327040"/>
            <a:ext cx="982440" cy="982440"/>
          </a:xfrm>
          <a:prstGeom prst="rect">
            <a:avLst/>
          </a:prstGeom>
          <a:ln w="12600">
            <a:noFill/>
          </a:ln>
        </p:spPr>
      </p:pic>
      <p:sp>
        <p:nvSpPr>
          <p:cNvPr id="106" name="Tekstvak 13"/>
          <p:cNvSpPr/>
          <p:nvPr/>
        </p:nvSpPr>
        <p:spPr>
          <a:xfrm>
            <a:off x="8046360" y="2632680"/>
            <a:ext cx="2392200" cy="36396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1800" spc="-1" strike="noStrike">
                <a:solidFill>
                  <a:srgbClr val="000000"/>
                </a:solidFill>
                <a:latin typeface="Calibri"/>
                <a:ea typeface="Calibri"/>
              </a:rPr>
              <a:t>before 2020 &amp; post 2020</a:t>
            </a:r>
            <a:endParaRPr b="0" lang="nl-NL" sz="1800" spc="-1" strike="noStrike">
              <a:solidFill>
                <a:srgbClr val="000000"/>
              </a:solidFill>
              <a:latin typeface="Arial"/>
            </a:endParaRPr>
          </a:p>
        </p:txBody>
      </p:sp>
      <p:sp>
        <p:nvSpPr>
          <p:cNvPr id="107" name="Tekstvak 14"/>
          <p:cNvSpPr/>
          <p:nvPr/>
        </p:nvSpPr>
        <p:spPr>
          <a:xfrm>
            <a:off x="8535600" y="3474720"/>
            <a:ext cx="1515960" cy="36396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1800" spc="-1" strike="noStrike">
                <a:solidFill>
                  <a:srgbClr val="000000"/>
                </a:solidFill>
                <a:latin typeface="Calibri"/>
                <a:ea typeface="Calibri"/>
              </a:rPr>
              <a:t>TOPOS = PLACE</a:t>
            </a:r>
            <a:endParaRPr b="0" lang="nl-NL" sz="1800" spc="-1" strike="noStrike">
              <a:solidFill>
                <a:srgbClr val="000000"/>
              </a:solidFill>
              <a:latin typeface="Arial"/>
            </a:endParaRPr>
          </a:p>
        </p:txBody>
      </p:sp>
      <p:pic>
        <p:nvPicPr>
          <p:cNvPr id="108" name="Picture 2" descr="Picture 2"/>
          <p:cNvPicPr/>
          <p:nvPr/>
        </p:nvPicPr>
        <p:blipFill>
          <a:blip r:embed="rId4"/>
          <a:stretch/>
        </p:blipFill>
        <p:spPr>
          <a:xfrm>
            <a:off x="7287480" y="3842640"/>
            <a:ext cx="982440" cy="982440"/>
          </a:xfrm>
          <a:prstGeom prst="rect">
            <a:avLst/>
          </a:prstGeom>
          <a:ln w="12600">
            <a:noFill/>
          </a:ln>
        </p:spPr>
      </p:pic>
      <p:sp>
        <p:nvSpPr>
          <p:cNvPr id="109" name="Tekstvak 16"/>
          <p:cNvSpPr/>
          <p:nvPr/>
        </p:nvSpPr>
        <p:spPr>
          <a:xfrm>
            <a:off x="8335080" y="4150440"/>
            <a:ext cx="1912320" cy="36396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1800" spc="-1" strike="noStrike">
                <a:solidFill>
                  <a:srgbClr val="000000"/>
                </a:solidFill>
                <a:latin typeface="Calibri"/>
                <a:ea typeface="Calibri"/>
              </a:rPr>
              <a:t>Alps vs. Palm Beach</a:t>
            </a:r>
            <a:endParaRPr b="0" lang="nl-NL" sz="1800" spc="-1" strike="noStrike">
              <a:solidFill>
                <a:srgbClr val="000000"/>
              </a:solidFill>
              <a:latin typeface="Arial"/>
            </a:endParaRPr>
          </a:p>
        </p:txBody>
      </p:sp>
      <p:pic>
        <p:nvPicPr>
          <p:cNvPr id="110" name="Picture 4" descr="Picture 4"/>
          <p:cNvPicPr/>
          <p:nvPr/>
        </p:nvPicPr>
        <p:blipFill>
          <a:blip r:embed="rId5"/>
          <a:stretch/>
        </p:blipFill>
        <p:spPr>
          <a:xfrm>
            <a:off x="10168560" y="3842640"/>
            <a:ext cx="982440" cy="982440"/>
          </a:xfrm>
          <a:prstGeom prst="rect">
            <a:avLst/>
          </a:prstGeom>
          <a:ln w="1260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11" name="Tekstvak 4"/>
          <p:cNvSpPr/>
          <p:nvPr/>
        </p:nvSpPr>
        <p:spPr>
          <a:xfrm>
            <a:off x="1057320" y="952200"/>
            <a:ext cx="364824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Erving Goffman (1922–1982)</a:t>
            </a:r>
            <a:endParaRPr b="0" lang="nl-NL" sz="2400" spc="-1" strike="noStrike">
              <a:solidFill>
                <a:srgbClr val="000000"/>
              </a:solidFill>
              <a:latin typeface="Arial"/>
            </a:endParaRPr>
          </a:p>
        </p:txBody>
      </p:sp>
      <p:pic>
        <p:nvPicPr>
          <p:cNvPr id="112" name="Afbeelding 5" descr="Afbeelding 5"/>
          <p:cNvPicPr/>
          <p:nvPr/>
        </p:nvPicPr>
        <p:blipFill>
          <a:blip r:embed="rId1"/>
          <a:stretch/>
        </p:blipFill>
        <p:spPr>
          <a:xfrm>
            <a:off x="-149400" y="1905840"/>
            <a:ext cx="6396840" cy="3205080"/>
          </a:xfrm>
          <a:prstGeom prst="rect">
            <a:avLst/>
          </a:prstGeom>
          <a:ln w="12600">
            <a:noFill/>
          </a:ln>
        </p:spPr>
      </p:pic>
      <p:pic>
        <p:nvPicPr>
          <p:cNvPr id="113" name="Afbeelding 24" descr="Afbeelding 24"/>
          <p:cNvPicPr/>
          <p:nvPr/>
        </p:nvPicPr>
        <p:blipFill>
          <a:blip r:embed="rId2"/>
          <a:stretch/>
        </p:blipFill>
        <p:spPr>
          <a:xfrm>
            <a:off x="5150880" y="1414080"/>
            <a:ext cx="6648120" cy="4227480"/>
          </a:xfrm>
          <a:prstGeom prst="rect">
            <a:avLst/>
          </a:prstGeom>
          <a:ln w="12600">
            <a:noFill/>
          </a:ln>
        </p:spPr>
      </p:pic>
      <p:sp>
        <p:nvSpPr>
          <p:cNvPr id="114" name="Tekstvak 6"/>
          <p:cNvSpPr/>
          <p:nvPr/>
        </p:nvSpPr>
        <p:spPr>
          <a:xfrm>
            <a:off x="7830000" y="952200"/>
            <a:ext cx="98424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FRAME</a:t>
            </a:r>
            <a:endParaRPr b="0" lang="nl-NL"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115" name="Picture 2" descr="Picture 2"/>
          <p:cNvPicPr/>
          <p:nvPr/>
        </p:nvPicPr>
        <p:blipFill>
          <a:blip r:embed="rId1"/>
          <a:stretch/>
        </p:blipFill>
        <p:spPr>
          <a:xfrm>
            <a:off x="823320" y="1660320"/>
            <a:ext cx="4134600" cy="4134600"/>
          </a:xfrm>
          <a:prstGeom prst="rect">
            <a:avLst/>
          </a:prstGeom>
          <a:ln w="12600">
            <a:noFill/>
          </a:ln>
        </p:spPr>
      </p:pic>
      <p:sp>
        <p:nvSpPr>
          <p:cNvPr id="116" name="Tekstvak 4"/>
          <p:cNvSpPr/>
          <p:nvPr/>
        </p:nvSpPr>
        <p:spPr>
          <a:xfrm>
            <a:off x="1046160" y="938160"/>
            <a:ext cx="366948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Pierre Bourdieu (1930–2002)</a:t>
            </a:r>
            <a:endParaRPr b="0" lang="nl-NL" sz="2400" spc="-1" strike="noStrike">
              <a:solidFill>
                <a:srgbClr val="000000"/>
              </a:solidFill>
              <a:latin typeface="Arial"/>
            </a:endParaRPr>
          </a:p>
        </p:txBody>
      </p:sp>
      <p:sp>
        <p:nvSpPr>
          <p:cNvPr id="117" name="Tekstvak 5"/>
          <p:cNvSpPr/>
          <p:nvPr/>
        </p:nvSpPr>
        <p:spPr>
          <a:xfrm>
            <a:off x="8381160" y="938160"/>
            <a:ext cx="118368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HABITUS</a:t>
            </a:r>
            <a:endParaRPr b="0" lang="nl-NL" sz="2400" spc="-1" strike="noStrike">
              <a:solidFill>
                <a:srgbClr val="000000"/>
              </a:solidFill>
              <a:latin typeface="Arial"/>
            </a:endParaRPr>
          </a:p>
        </p:txBody>
      </p:sp>
      <p:sp>
        <p:nvSpPr>
          <p:cNvPr id="118" name="Tekstvak 6"/>
          <p:cNvSpPr/>
          <p:nvPr/>
        </p:nvSpPr>
        <p:spPr>
          <a:xfrm rot="21593400">
            <a:off x="5810760" y="1303920"/>
            <a:ext cx="6247440" cy="638280"/>
          </a:xfrm>
          <a:prstGeom prst="rect">
            <a:avLst/>
          </a:prstGeom>
          <a:noFill/>
          <a:ln w="12600">
            <a:noFill/>
          </a:ln>
        </p:spPr>
        <p:style>
          <a:lnRef idx="0"/>
          <a:fillRef idx="0"/>
          <a:effectRef idx="0"/>
          <a:fontRef idx="minor"/>
        </p:style>
        <p:txBody>
          <a:bodyPr lIns="45720" rIns="45720" tIns="45000" bIns="45000" anchor="t">
            <a:spAutoFit/>
          </a:bodyPr>
          <a:p>
            <a:pPr algn="ctr">
              <a:lnSpc>
                <a:spcPct val="100000"/>
              </a:lnSpc>
            </a:pPr>
            <a:r>
              <a:rPr b="0" lang="en-US" sz="1800" spc="-1" strike="noStrike">
                <a:solidFill>
                  <a:srgbClr val="000000"/>
                </a:solidFill>
                <a:latin typeface="Calibri"/>
                <a:ea typeface="Calibri"/>
              </a:rPr>
              <a:t>How people perceive the world around them and act towards it, based on their history and socio-cultural values</a:t>
            </a:r>
            <a:endParaRPr b="0" lang="nl-NL" sz="1800" spc="-1" strike="noStrike">
              <a:solidFill>
                <a:srgbClr val="000000"/>
              </a:solidFill>
              <a:latin typeface="Arial"/>
            </a:endParaRPr>
          </a:p>
        </p:txBody>
      </p:sp>
      <p:pic>
        <p:nvPicPr>
          <p:cNvPr id="119" name="Picture 4" descr="Picture 4"/>
          <p:cNvPicPr/>
          <p:nvPr/>
        </p:nvPicPr>
        <p:blipFill>
          <a:blip r:embed="rId2"/>
          <a:stretch/>
        </p:blipFill>
        <p:spPr>
          <a:xfrm>
            <a:off x="8211240" y="4630680"/>
            <a:ext cx="1521360" cy="1521360"/>
          </a:xfrm>
          <a:prstGeom prst="rect">
            <a:avLst/>
          </a:prstGeom>
          <a:ln w="12600">
            <a:noFill/>
          </a:ln>
        </p:spPr>
      </p:pic>
      <p:pic>
        <p:nvPicPr>
          <p:cNvPr id="120" name="Picture 6" descr="Picture 6"/>
          <p:cNvPicPr/>
          <p:nvPr/>
        </p:nvPicPr>
        <p:blipFill>
          <a:blip r:embed="rId3"/>
          <a:stretch/>
        </p:blipFill>
        <p:spPr>
          <a:xfrm>
            <a:off x="6469560" y="4630680"/>
            <a:ext cx="1521360" cy="1521360"/>
          </a:xfrm>
          <a:prstGeom prst="rect">
            <a:avLst/>
          </a:prstGeom>
          <a:ln w="12600">
            <a:noFill/>
          </a:ln>
        </p:spPr>
      </p:pic>
      <p:pic>
        <p:nvPicPr>
          <p:cNvPr id="121" name="Picture 8" descr="Picture 8"/>
          <p:cNvPicPr/>
          <p:nvPr/>
        </p:nvPicPr>
        <p:blipFill>
          <a:blip r:embed="rId4"/>
          <a:stretch/>
        </p:blipFill>
        <p:spPr>
          <a:xfrm>
            <a:off x="6494760" y="2076840"/>
            <a:ext cx="1521360" cy="1521360"/>
          </a:xfrm>
          <a:prstGeom prst="rect">
            <a:avLst/>
          </a:prstGeom>
          <a:ln w="12600">
            <a:noFill/>
          </a:ln>
        </p:spPr>
      </p:pic>
      <p:pic>
        <p:nvPicPr>
          <p:cNvPr id="122" name="Picture 10" descr="Picture 10"/>
          <p:cNvPicPr/>
          <p:nvPr/>
        </p:nvPicPr>
        <p:blipFill>
          <a:blip r:embed="rId5"/>
          <a:stretch/>
        </p:blipFill>
        <p:spPr>
          <a:xfrm>
            <a:off x="6095880" y="3315960"/>
            <a:ext cx="1521360" cy="1521360"/>
          </a:xfrm>
          <a:prstGeom prst="rect">
            <a:avLst/>
          </a:prstGeom>
          <a:ln w="12600">
            <a:noFill/>
          </a:ln>
        </p:spPr>
      </p:pic>
      <p:pic>
        <p:nvPicPr>
          <p:cNvPr id="123" name="Picture 12" descr="Picture 12"/>
          <p:cNvPicPr/>
          <p:nvPr/>
        </p:nvPicPr>
        <p:blipFill>
          <a:blip r:embed="rId6"/>
          <a:stretch/>
        </p:blipFill>
        <p:spPr>
          <a:xfrm>
            <a:off x="8211240" y="2029680"/>
            <a:ext cx="1521360" cy="1521360"/>
          </a:xfrm>
          <a:prstGeom prst="rect">
            <a:avLst/>
          </a:prstGeom>
          <a:ln w="12600">
            <a:noFill/>
          </a:ln>
        </p:spPr>
      </p:pic>
      <p:pic>
        <p:nvPicPr>
          <p:cNvPr id="124" name="Picture 14" descr="Picture 14"/>
          <p:cNvPicPr/>
          <p:nvPr/>
        </p:nvPicPr>
        <p:blipFill>
          <a:blip r:embed="rId7"/>
          <a:stretch/>
        </p:blipFill>
        <p:spPr>
          <a:xfrm>
            <a:off x="9813600" y="2078640"/>
            <a:ext cx="1249200" cy="1249200"/>
          </a:xfrm>
          <a:prstGeom prst="rect">
            <a:avLst/>
          </a:prstGeom>
          <a:ln w="12600">
            <a:noFill/>
          </a:ln>
        </p:spPr>
      </p:pic>
      <p:pic>
        <p:nvPicPr>
          <p:cNvPr id="125" name="Picture 16" descr="Picture 16"/>
          <p:cNvPicPr/>
          <p:nvPr/>
        </p:nvPicPr>
        <p:blipFill>
          <a:blip r:embed="rId8"/>
          <a:stretch/>
        </p:blipFill>
        <p:spPr>
          <a:xfrm>
            <a:off x="10438560" y="3451320"/>
            <a:ext cx="1250640" cy="1250640"/>
          </a:xfrm>
          <a:prstGeom prst="rect">
            <a:avLst/>
          </a:prstGeom>
          <a:ln w="12600">
            <a:noFill/>
          </a:ln>
        </p:spPr>
      </p:pic>
      <p:pic>
        <p:nvPicPr>
          <p:cNvPr id="126" name="Picture 18" descr="Picture 18"/>
          <p:cNvPicPr/>
          <p:nvPr/>
        </p:nvPicPr>
        <p:blipFill>
          <a:blip r:embed="rId9"/>
          <a:stretch/>
        </p:blipFill>
        <p:spPr>
          <a:xfrm>
            <a:off x="9953280" y="4634640"/>
            <a:ext cx="1521360" cy="1521360"/>
          </a:xfrm>
          <a:prstGeom prst="rect">
            <a:avLst/>
          </a:prstGeom>
          <a:ln w="1260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7" name="Picture 2" descr="Picture 2"/>
          <p:cNvPicPr/>
          <p:nvPr/>
        </p:nvPicPr>
        <p:blipFill>
          <a:blip r:embed="rId1"/>
          <a:srcRect l="2755" t="11728" r="0" b="11486"/>
          <a:stretch/>
        </p:blipFill>
        <p:spPr>
          <a:xfrm flipH="1">
            <a:off x="928080" y="1890720"/>
            <a:ext cx="3096720" cy="3613320"/>
          </a:xfrm>
          <a:prstGeom prst="rect">
            <a:avLst/>
          </a:prstGeom>
          <a:ln w="12600">
            <a:noFill/>
          </a:ln>
        </p:spPr>
      </p:pic>
      <p:sp>
        <p:nvSpPr>
          <p:cNvPr id="128" name="Tekstvak 9"/>
          <p:cNvSpPr/>
          <p:nvPr/>
        </p:nvSpPr>
        <p:spPr>
          <a:xfrm>
            <a:off x="447480" y="1440000"/>
            <a:ext cx="405180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Michael Silverstein (1945–2020)</a:t>
            </a:r>
            <a:endParaRPr b="0" lang="nl-NL" sz="2400" spc="-1" strike="noStrike">
              <a:solidFill>
                <a:srgbClr val="000000"/>
              </a:solidFill>
              <a:latin typeface="Arial"/>
            </a:endParaRPr>
          </a:p>
        </p:txBody>
      </p:sp>
      <p:sp>
        <p:nvSpPr>
          <p:cNvPr id="129" name="Tekstvak 6"/>
          <p:cNvSpPr/>
          <p:nvPr/>
        </p:nvSpPr>
        <p:spPr>
          <a:xfrm>
            <a:off x="5204880" y="2624400"/>
            <a:ext cx="224280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SOCIO-CULTURAL</a:t>
            </a:r>
            <a:endParaRPr b="0" lang="nl-NL" sz="2400" spc="-1" strike="noStrike">
              <a:solidFill>
                <a:srgbClr val="000000"/>
              </a:solidFill>
              <a:latin typeface="Arial"/>
            </a:endParaRPr>
          </a:p>
        </p:txBody>
      </p:sp>
      <p:sp>
        <p:nvSpPr>
          <p:cNvPr id="130" name="Tekstvak 11"/>
          <p:cNvSpPr/>
          <p:nvPr/>
        </p:nvSpPr>
        <p:spPr>
          <a:xfrm>
            <a:off x="5428440" y="1486080"/>
            <a:ext cx="177516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INDEXICALITY</a:t>
            </a:r>
            <a:endParaRPr b="0" lang="nl-NL" sz="2400" spc="-1" strike="noStrike">
              <a:solidFill>
                <a:srgbClr val="000000"/>
              </a:solidFill>
              <a:latin typeface="Arial"/>
            </a:endParaRPr>
          </a:p>
        </p:txBody>
      </p:sp>
      <p:sp>
        <p:nvSpPr>
          <p:cNvPr id="131" name="Tekstvak 10"/>
          <p:cNvSpPr/>
          <p:nvPr/>
        </p:nvSpPr>
        <p:spPr>
          <a:xfrm>
            <a:off x="5419080" y="3763080"/>
            <a:ext cx="179208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PHONOLOGIC</a:t>
            </a:r>
            <a:endParaRPr b="0" lang="nl-NL" sz="2400" spc="-1" strike="noStrike">
              <a:solidFill>
                <a:srgbClr val="000000"/>
              </a:solidFill>
              <a:latin typeface="Arial"/>
            </a:endParaRPr>
          </a:p>
        </p:txBody>
      </p:sp>
      <p:sp>
        <p:nvSpPr>
          <p:cNvPr id="132" name="Tekstvak 12"/>
          <p:cNvSpPr/>
          <p:nvPr/>
        </p:nvSpPr>
        <p:spPr>
          <a:xfrm>
            <a:off x="5393160" y="4901400"/>
            <a:ext cx="186660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TYPOGRAPHIC</a:t>
            </a:r>
            <a:endParaRPr b="0" lang="nl-NL" sz="2400" spc="-1" strike="noStrike">
              <a:solidFill>
                <a:srgbClr val="000000"/>
              </a:solidFill>
              <a:latin typeface="Arial"/>
            </a:endParaRPr>
          </a:p>
        </p:txBody>
      </p:sp>
      <p:sp>
        <p:nvSpPr>
          <p:cNvPr id="133" name="Tekstvak 14"/>
          <p:cNvSpPr/>
          <p:nvPr/>
        </p:nvSpPr>
        <p:spPr>
          <a:xfrm>
            <a:off x="8228520" y="1440000"/>
            <a:ext cx="3291480" cy="363960"/>
          </a:xfrm>
          <a:prstGeom prst="rect">
            <a:avLst/>
          </a:prstGeom>
          <a:noFill/>
          <a:ln w="12600">
            <a:noFill/>
          </a:ln>
        </p:spPr>
        <p:style>
          <a:lnRef idx="0"/>
          <a:fillRef idx="0"/>
          <a:effectRef idx="0"/>
          <a:fontRef idx="minor"/>
        </p:style>
        <p:txBody>
          <a:bodyPr wrap="none" lIns="45720" rIns="45720" tIns="45000" bIns="45000" anchor="t">
            <a:spAutoFit/>
          </a:bodyPr>
          <a:p>
            <a:pPr algn="ctr">
              <a:lnSpc>
                <a:spcPct val="100000"/>
              </a:lnSpc>
              <a:tabLst>
                <a:tab algn="l" pos="0"/>
              </a:tabLst>
            </a:pPr>
            <a:r>
              <a:rPr b="0" lang="en-US" sz="1800" spc="-1" strike="noStrike">
                <a:solidFill>
                  <a:srgbClr val="000000"/>
                </a:solidFill>
                <a:latin typeface="Calibri"/>
                <a:ea typeface="Calibri"/>
              </a:rPr>
              <a:t>Referring or pointing to something</a:t>
            </a:r>
            <a:endParaRPr b="0" lang="nl-NL" sz="1800" spc="-1" strike="noStrike">
              <a:solidFill>
                <a:srgbClr val="000000"/>
              </a:solidFill>
              <a:latin typeface="Arial"/>
            </a:endParaRPr>
          </a:p>
        </p:txBody>
      </p:sp>
      <p:sp>
        <p:nvSpPr>
          <p:cNvPr id="134" name="Tekstvak 15"/>
          <p:cNvSpPr/>
          <p:nvPr/>
        </p:nvSpPr>
        <p:spPr>
          <a:xfrm>
            <a:off x="8699400" y="2483280"/>
            <a:ext cx="2562840" cy="912600"/>
          </a:xfrm>
          <a:prstGeom prst="rect">
            <a:avLst/>
          </a:prstGeom>
          <a:noFill/>
          <a:ln w="12600">
            <a:noFill/>
          </a:ln>
        </p:spPr>
        <p:style>
          <a:lnRef idx="0"/>
          <a:fillRef idx="0"/>
          <a:effectRef idx="0"/>
          <a:fontRef idx="minor"/>
        </p:style>
        <p:txBody>
          <a:bodyPr wrap="none" lIns="45720" rIns="45720" tIns="45000" bIns="45000" anchor="t">
            <a:spAutoFit/>
          </a:bodyPr>
          <a:p>
            <a:pPr algn="ctr">
              <a:lnSpc>
                <a:spcPct val="100000"/>
              </a:lnSpc>
              <a:tabLst>
                <a:tab algn="l" pos="0"/>
              </a:tabLst>
            </a:pPr>
            <a:r>
              <a:rPr b="0" lang="en-US" sz="1800" spc="-1" strike="noStrike">
                <a:solidFill>
                  <a:srgbClr val="000000"/>
                </a:solidFill>
                <a:latin typeface="Calibri"/>
                <a:ea typeface="Calibri"/>
              </a:rPr>
              <a:t>You/Sie/Vous/U/Usted/</a:t>
            </a:r>
            <a:r>
              <a:rPr b="0" lang="zh-CN" sz="1800" spc="-1" strike="noStrike">
                <a:solidFill>
                  <a:srgbClr val="000000"/>
                </a:solidFill>
                <a:latin typeface="Arial"/>
                <a:ea typeface="Arial"/>
              </a:rPr>
              <a:t>您</a:t>
            </a:r>
            <a:endParaRPr b="0" lang="nl-NL" sz="1800" spc="-1" strike="noStrike">
              <a:solidFill>
                <a:srgbClr val="000000"/>
              </a:solidFill>
              <a:latin typeface="Arial"/>
            </a:endParaRPr>
          </a:p>
          <a:p>
            <a:pPr algn="ctr">
              <a:lnSpc>
                <a:spcPct val="100000"/>
              </a:lnSpc>
              <a:tabLst>
                <a:tab algn="l" pos="0"/>
              </a:tabLst>
            </a:pPr>
            <a:r>
              <a:rPr b="0" lang="en-US" sz="1800" spc="-1" strike="noStrike">
                <a:solidFill>
                  <a:srgbClr val="000000"/>
                </a:solidFill>
                <a:latin typeface="Calibri"/>
                <a:ea typeface="Calibri"/>
              </a:rPr>
              <a:t>vs.</a:t>
            </a:r>
            <a:endParaRPr b="0" lang="nl-NL" sz="1800" spc="-1" strike="noStrike">
              <a:solidFill>
                <a:srgbClr val="000000"/>
              </a:solidFill>
              <a:latin typeface="Arial"/>
            </a:endParaRPr>
          </a:p>
          <a:p>
            <a:pPr algn="ctr">
              <a:lnSpc>
                <a:spcPct val="100000"/>
              </a:lnSpc>
              <a:tabLst>
                <a:tab algn="l" pos="0"/>
              </a:tabLst>
            </a:pPr>
            <a:r>
              <a:rPr b="0" lang="en-US" sz="1800" spc="-1" strike="noStrike">
                <a:solidFill>
                  <a:srgbClr val="000000"/>
                </a:solidFill>
                <a:latin typeface="Calibri"/>
                <a:ea typeface="Calibri"/>
              </a:rPr>
              <a:t>Thou/Du/Tu/Jij/Tú/</a:t>
            </a:r>
            <a:r>
              <a:rPr b="0" lang="zh-CN" sz="1800" spc="-1" strike="noStrike">
                <a:solidFill>
                  <a:srgbClr val="000000"/>
                </a:solidFill>
                <a:latin typeface="Arial"/>
                <a:ea typeface="Arial"/>
              </a:rPr>
              <a:t>你</a:t>
            </a:r>
            <a:endParaRPr b="0" lang="nl-NL" sz="1800" spc="-1" strike="noStrike">
              <a:solidFill>
                <a:srgbClr val="000000"/>
              </a:solidFill>
              <a:latin typeface="Arial"/>
            </a:endParaRPr>
          </a:p>
        </p:txBody>
      </p:sp>
      <p:sp>
        <p:nvSpPr>
          <p:cNvPr id="135" name="Tekstvak 17"/>
          <p:cNvSpPr/>
          <p:nvPr/>
        </p:nvSpPr>
        <p:spPr>
          <a:xfrm>
            <a:off x="8335080" y="3809160"/>
            <a:ext cx="3270240" cy="36396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1800" spc="-1" strike="noStrike">
                <a:solidFill>
                  <a:srgbClr val="000000"/>
                </a:solidFill>
                <a:latin typeface="Calibri"/>
                <a:ea typeface="Calibri"/>
              </a:rPr>
              <a:t>Labov’s ‘Fourth Floor’ experiment </a:t>
            </a:r>
            <a:endParaRPr b="0" lang="nl-NL" sz="1800" spc="-1" strike="noStrike">
              <a:solidFill>
                <a:srgbClr val="000000"/>
              </a:solidFill>
              <a:latin typeface="Arial"/>
            </a:endParaRPr>
          </a:p>
        </p:txBody>
      </p:sp>
      <p:pic>
        <p:nvPicPr>
          <p:cNvPr id="136" name="Picture 8" descr="Picture 8"/>
          <p:cNvPicPr/>
          <p:nvPr/>
        </p:nvPicPr>
        <p:blipFill>
          <a:blip r:embed="rId2"/>
          <a:srcRect l="4906" t="30388" r="609" b="39368"/>
          <a:stretch/>
        </p:blipFill>
        <p:spPr>
          <a:xfrm>
            <a:off x="7965720" y="4810680"/>
            <a:ext cx="2341080" cy="516600"/>
          </a:xfrm>
          <a:prstGeom prst="rect">
            <a:avLst/>
          </a:prstGeom>
          <a:ln w="12600">
            <a:noFill/>
          </a:ln>
        </p:spPr>
      </p:pic>
      <p:sp>
        <p:nvSpPr>
          <p:cNvPr id="137" name="Tekstvak 18"/>
          <p:cNvSpPr/>
          <p:nvPr/>
        </p:nvSpPr>
        <p:spPr>
          <a:xfrm>
            <a:off x="10360440" y="5070240"/>
            <a:ext cx="340920" cy="36396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1800" spc="-1" strike="noStrike">
                <a:solidFill>
                  <a:srgbClr val="000000"/>
                </a:solidFill>
                <a:latin typeface="Calibri"/>
                <a:ea typeface="Calibri"/>
              </a:rPr>
              <a:t>vs.</a:t>
            </a:r>
            <a:endParaRPr b="0" lang="nl-NL" sz="1800" spc="-1" strike="noStrike">
              <a:solidFill>
                <a:srgbClr val="000000"/>
              </a:solidFill>
              <a:latin typeface="Arial"/>
            </a:endParaRPr>
          </a:p>
        </p:txBody>
      </p:sp>
      <p:pic>
        <p:nvPicPr>
          <p:cNvPr id="138" name="Afbeelding 19" descr="Afbeelding 19"/>
          <p:cNvPicPr/>
          <p:nvPr/>
        </p:nvPicPr>
        <p:blipFill>
          <a:blip r:embed="rId3"/>
          <a:stretch/>
        </p:blipFill>
        <p:spPr>
          <a:xfrm>
            <a:off x="10801800" y="4474800"/>
            <a:ext cx="982440" cy="1263600"/>
          </a:xfrm>
          <a:prstGeom prst="rect">
            <a:avLst/>
          </a:prstGeom>
          <a:ln w="12600">
            <a:noFill/>
          </a:ln>
        </p:spPr>
      </p:pic>
      <p:sp>
        <p:nvSpPr>
          <p:cNvPr id="139" name="Rechthoek 21"/>
          <p:cNvSpPr/>
          <p:nvPr/>
        </p:nvSpPr>
        <p:spPr>
          <a:xfrm>
            <a:off x="5644440" y="826560"/>
            <a:ext cx="138240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a:solidFill>
                  <a:srgbClr val="000000"/>
                </a:solidFill>
                <a:latin typeface="Calibri"/>
                <a:ea typeface="Calibri"/>
              </a:rPr>
              <a:t>LAYERS OF</a:t>
            </a:r>
            <a:endParaRPr b="0" lang="nl-NL" sz="2400" spc="-1" strike="noStrike">
              <a:solidFill>
                <a:srgbClr val="000000"/>
              </a:solidFill>
              <a:latin typeface="Arial"/>
            </a:endParaRPr>
          </a:p>
        </p:txBody>
      </p:sp>
      <p:pic>
        <p:nvPicPr>
          <p:cNvPr id="140" name="Picture 16" descr="Picture 16"/>
          <p:cNvPicPr/>
          <p:nvPr/>
        </p:nvPicPr>
        <p:blipFill>
          <a:blip r:embed="rId4"/>
          <a:stretch/>
        </p:blipFill>
        <p:spPr>
          <a:xfrm>
            <a:off x="5068800" y="827640"/>
            <a:ext cx="458280" cy="458280"/>
          </a:xfrm>
          <a:prstGeom prst="rect">
            <a:avLst/>
          </a:prstGeom>
          <a:ln w="12600">
            <a:noFill/>
          </a:ln>
        </p:spPr>
      </p:pic>
      <p:sp>
        <p:nvSpPr>
          <p:cNvPr id="141" name="Rechte verbindingslijn 28"/>
          <p:cNvSpPr/>
          <p:nvPr/>
        </p:nvSpPr>
        <p:spPr>
          <a:xfrm>
            <a:off x="5226480" y="5825880"/>
            <a:ext cx="2160000" cy="360"/>
          </a:xfrm>
          <a:prstGeom prst="line">
            <a:avLst/>
          </a:prstGeom>
          <a:ln w="60480">
            <a:solidFill>
              <a:srgbClr val="000000"/>
            </a:solidFill>
            <a:miter/>
          </a:ln>
        </p:spPr>
        <p:style>
          <a:lnRef idx="0"/>
          <a:fillRef idx="0"/>
          <a:effectRef idx="0"/>
          <a:fontRef idx="minor"/>
        </p:style>
        <p:txBody>
          <a:bodyPr lIns="90000" rIns="90000" tIns="-44640" bIns="-44640" anchor="t" anchorCtr="1">
            <a:noAutofit/>
          </a:bodyPr>
          <a:p>
            <a:endParaRPr b="0" lang="en-US" sz="1800" spc="-1" strike="noStrike">
              <a:solidFill>
                <a:srgbClr val="000000"/>
              </a:solidFill>
              <a:latin typeface="Arial"/>
              <a:ea typeface="DejaVu Sans"/>
            </a:endParaRPr>
          </a:p>
        </p:txBody>
      </p:sp>
      <p:pic>
        <p:nvPicPr>
          <p:cNvPr id="142" name="Picture 18" descr="Picture 18"/>
          <p:cNvPicPr/>
          <p:nvPr/>
        </p:nvPicPr>
        <p:blipFill>
          <a:blip r:embed="rId5"/>
          <a:stretch/>
        </p:blipFill>
        <p:spPr>
          <a:xfrm>
            <a:off x="4710600" y="5595840"/>
            <a:ext cx="458280" cy="458280"/>
          </a:xfrm>
          <a:prstGeom prst="rect">
            <a:avLst/>
          </a:prstGeom>
          <a:ln w="12600">
            <a:noFill/>
          </a:ln>
        </p:spPr>
      </p:pic>
      <p:sp>
        <p:nvSpPr>
          <p:cNvPr id="143" name="Tekstvak 35"/>
          <p:cNvSpPr/>
          <p:nvPr/>
        </p:nvSpPr>
        <p:spPr>
          <a:xfrm>
            <a:off x="4865400" y="6118920"/>
            <a:ext cx="3134520" cy="45540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2400" spc="-1" strike="noStrike" u="sng">
                <a:solidFill>
                  <a:srgbClr val="0000ff"/>
                </a:solidFill>
                <a:uFillTx/>
                <a:latin typeface="Calibri"/>
                <a:ea typeface="Calibri"/>
                <a:hlinkClick r:id="rId6"/>
              </a:rPr>
              <a:t>LAYERS OF INDEXICALITY</a:t>
            </a:r>
            <a:endParaRPr b="0" lang="nl-NL" sz="2400" spc="-1" strike="noStrike">
              <a:solidFill>
                <a:srgbClr val="000000"/>
              </a:solidFill>
              <a:latin typeface="Arial"/>
            </a:endParaRPr>
          </a:p>
        </p:txBody>
      </p:sp>
      <p:sp>
        <p:nvSpPr>
          <p:cNvPr id="144" name="Tekstvak 19"/>
          <p:cNvSpPr/>
          <p:nvPr/>
        </p:nvSpPr>
        <p:spPr>
          <a:xfrm>
            <a:off x="3900240" y="0"/>
            <a:ext cx="4376520" cy="638280"/>
          </a:xfrm>
          <a:prstGeom prst="rect">
            <a:avLst/>
          </a:prstGeom>
          <a:noFill/>
          <a:ln w="12600">
            <a:noFill/>
          </a:ln>
        </p:spPr>
        <p:style>
          <a:lnRef idx="0"/>
          <a:fillRef idx="0"/>
          <a:effectRef idx="0"/>
          <a:fontRef idx="minor"/>
        </p:style>
        <p:txBody>
          <a:bodyPr wrap="none" lIns="45720" rIns="45720" tIns="45000" bIns="45000" anchor="t">
            <a:spAutoFit/>
          </a:bodyPr>
          <a:p>
            <a:pPr>
              <a:lnSpc>
                <a:spcPct val="100000"/>
              </a:lnSpc>
              <a:tabLst>
                <a:tab algn="l" pos="0"/>
              </a:tabLst>
            </a:pPr>
            <a:r>
              <a:rPr b="0" lang="en-US" sz="3600" spc="-1" strike="noStrike">
                <a:solidFill>
                  <a:srgbClr val="000000"/>
                </a:solidFill>
                <a:latin typeface="Calibri"/>
                <a:ea typeface="Calibri"/>
              </a:rPr>
              <a:t>Theoretical embedding</a:t>
            </a:r>
            <a:endParaRPr b="0" lang="nl-NL"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299</TotalTime>
  <Application>LibreOffice/7.4.6.2$MacOSX_X86_64 LibreOffice_project/5b1f5509c2decdade7fda905e3e1429a67acd63d</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nl-NL</dc:language>
  <cp:lastModifiedBy/>
  <dcterms:modified xsi:type="dcterms:W3CDTF">2023-10-15T19:10:42Z</dcterms:modified>
  <cp:revision>32</cp:revision>
  <dc:subject/>
  <dc:title/>
</cp:coreProperties>
</file>

<file path=docProps/custom.xml><?xml version="1.0" encoding="utf-8"?>
<Properties xmlns="http://schemas.openxmlformats.org/officeDocument/2006/custom-properties" xmlns:vt="http://schemas.openxmlformats.org/officeDocument/2006/docPropsVTypes"/>
</file>